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311" r:id="rId2"/>
    <p:sldId id="329" r:id="rId3"/>
    <p:sldId id="328" r:id="rId4"/>
    <p:sldId id="314" r:id="rId5"/>
    <p:sldId id="315" r:id="rId6"/>
    <p:sldId id="307" r:id="rId7"/>
    <p:sldId id="302" r:id="rId8"/>
    <p:sldId id="267" r:id="rId9"/>
    <p:sldId id="286" r:id="rId10"/>
    <p:sldId id="272" r:id="rId11"/>
    <p:sldId id="273" r:id="rId12"/>
    <p:sldId id="275" r:id="rId13"/>
    <p:sldId id="277" r:id="rId14"/>
    <p:sldId id="276" r:id="rId15"/>
    <p:sldId id="278" r:id="rId16"/>
    <p:sldId id="279" r:id="rId17"/>
    <p:sldId id="280" r:id="rId18"/>
    <p:sldId id="281" r:id="rId19"/>
    <p:sldId id="284" r:id="rId20"/>
    <p:sldId id="285" r:id="rId21"/>
    <p:sldId id="288" r:id="rId22"/>
    <p:sldId id="289" r:id="rId23"/>
    <p:sldId id="330" r:id="rId24"/>
    <p:sldId id="331" r:id="rId25"/>
    <p:sldId id="298" r:id="rId26"/>
    <p:sldId id="317" r:id="rId27"/>
    <p:sldId id="318" r:id="rId28"/>
    <p:sldId id="299" r:id="rId29"/>
    <p:sldId id="319" r:id="rId30"/>
    <p:sldId id="309" r:id="rId31"/>
    <p:sldId id="310" r:id="rId32"/>
    <p:sldId id="320" r:id="rId33"/>
    <p:sldId id="332" r:id="rId34"/>
  </p:sldIdLst>
  <p:sldSz cx="9144000" cy="6858000" type="screen4x3"/>
  <p:notesSz cx="6858000" cy="994568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D83"/>
    <a:srgbClr val="EBE485"/>
    <a:srgbClr val="D8C95E"/>
    <a:srgbClr val="E3D98D"/>
    <a:srgbClr val="94552E"/>
    <a:srgbClr val="8C4836"/>
    <a:srgbClr val="805A42"/>
    <a:srgbClr val="C8A99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0" autoAdjust="0"/>
    <p:restoredTop sz="94634" autoAdjust="0"/>
  </p:normalViewPr>
  <p:slideViewPr>
    <p:cSldViewPr>
      <p:cViewPr varScale="1">
        <p:scale>
          <a:sx n="100" d="100"/>
          <a:sy n="100" d="100"/>
        </p:scale>
        <p:origin x="-120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91507B-A375-4B08-BF26-5E8A2B9207A5}" type="doc">
      <dgm:prSet loTypeId="urn:microsoft.com/office/officeart/2005/8/layout/hierarchy1" loCatId="hierarchy" qsTypeId="urn:microsoft.com/office/officeart/2005/8/quickstyle/simple1#2" qsCatId="simple" csTypeId="urn:microsoft.com/office/officeart/2005/8/colors/accent1_2#2" csCatId="accent1" phldr="1"/>
      <dgm:spPr/>
      <dgm:t>
        <a:bodyPr/>
        <a:lstStyle/>
        <a:p>
          <a:endParaRPr lang="en-AU"/>
        </a:p>
      </dgm:t>
    </dgm:pt>
    <dgm:pt modelId="{A54769FD-C6C0-4572-AEDF-0C845B686AE6}">
      <dgm:prSet phldrT="[Text]" custT="1"/>
      <dgm:spPr/>
      <dgm:t>
        <a:bodyPr/>
        <a:lstStyle/>
        <a:p>
          <a:r>
            <a:rPr lang="en-US" sz="2400" b="1" dirty="0" smtClean="0"/>
            <a:t>Mining</a:t>
          </a:r>
          <a:endParaRPr lang="en-AU" sz="2400" b="1" dirty="0"/>
        </a:p>
      </dgm:t>
    </dgm:pt>
    <dgm:pt modelId="{4295F19E-2612-4C5B-AE2E-557FE4B1A1B8}" type="parTrans" cxnId="{1EBD00CE-0DA0-4EF9-BEBD-AB86520116F9}">
      <dgm:prSet/>
      <dgm:spPr/>
      <dgm:t>
        <a:bodyPr/>
        <a:lstStyle/>
        <a:p>
          <a:endParaRPr lang="en-AU"/>
        </a:p>
      </dgm:t>
    </dgm:pt>
    <dgm:pt modelId="{B26067D7-2748-4870-9EAB-5BA7312EA054}" type="sibTrans" cxnId="{1EBD00CE-0DA0-4EF9-BEBD-AB86520116F9}">
      <dgm:prSet/>
      <dgm:spPr/>
      <dgm:t>
        <a:bodyPr/>
        <a:lstStyle/>
        <a:p>
          <a:endParaRPr lang="en-AU"/>
        </a:p>
      </dgm:t>
    </dgm:pt>
    <dgm:pt modelId="{4D6DFEBF-3DA9-4EA9-AC70-5F3E4F763452}">
      <dgm:prSet phldrT="[Text]" custT="1"/>
      <dgm:spPr>
        <a:ln>
          <a:solidFill>
            <a:schemeClr val="accent2"/>
          </a:solidFill>
        </a:ln>
      </dgm:spPr>
      <dgm:t>
        <a:bodyPr/>
        <a:lstStyle/>
        <a:p>
          <a:r>
            <a:rPr lang="en-US" sz="1600" b="1" dirty="0" smtClean="0"/>
            <a:t>Metals</a:t>
          </a:r>
          <a:endParaRPr lang="en-AU" sz="1600" b="1" dirty="0"/>
        </a:p>
      </dgm:t>
    </dgm:pt>
    <dgm:pt modelId="{D1EE4BBB-E249-4F65-BE93-947406502AED}" type="parTrans" cxnId="{3CC2A379-1955-4B08-AF43-B2B3989DBC37}">
      <dgm:prSet/>
      <dgm:spPr/>
      <dgm:t>
        <a:bodyPr/>
        <a:lstStyle/>
        <a:p>
          <a:endParaRPr lang="en-AU"/>
        </a:p>
      </dgm:t>
    </dgm:pt>
    <dgm:pt modelId="{732CBAAA-78F4-4534-A5E4-C2D2B78588BF}" type="sibTrans" cxnId="{3CC2A379-1955-4B08-AF43-B2B3989DBC37}">
      <dgm:prSet/>
      <dgm:spPr/>
      <dgm:t>
        <a:bodyPr/>
        <a:lstStyle/>
        <a:p>
          <a:endParaRPr lang="en-AU"/>
        </a:p>
      </dgm:t>
    </dgm:pt>
    <dgm:pt modelId="{3317EB06-82D2-40A5-BB82-9649EA507C55}">
      <dgm:prSet phldrT="[Text]"/>
      <dgm:spPr>
        <a:ln>
          <a:solidFill>
            <a:schemeClr val="accent2"/>
          </a:solidFill>
        </a:ln>
      </dgm:spPr>
      <dgm:t>
        <a:bodyPr/>
        <a:lstStyle/>
        <a:p>
          <a:r>
            <a:rPr lang="en-US" b="1" dirty="0" smtClean="0"/>
            <a:t>Gold</a:t>
          </a:r>
          <a:r>
            <a:rPr lang="en-US" dirty="0" smtClean="0"/>
            <a:t> </a:t>
          </a:r>
          <a:endParaRPr lang="en-AU" dirty="0"/>
        </a:p>
      </dgm:t>
    </dgm:pt>
    <dgm:pt modelId="{A7C7748A-BF65-41FC-95D8-279A9F0AA317}" type="parTrans" cxnId="{6231F915-BEF7-4463-97AB-E274D4244169}">
      <dgm:prSet/>
      <dgm:spPr/>
      <dgm:t>
        <a:bodyPr/>
        <a:lstStyle/>
        <a:p>
          <a:endParaRPr lang="en-AU"/>
        </a:p>
      </dgm:t>
    </dgm:pt>
    <dgm:pt modelId="{D9FB441E-F9FB-42D3-A2C9-70A3A91516B1}" type="sibTrans" cxnId="{6231F915-BEF7-4463-97AB-E274D4244169}">
      <dgm:prSet/>
      <dgm:spPr/>
      <dgm:t>
        <a:bodyPr/>
        <a:lstStyle/>
        <a:p>
          <a:endParaRPr lang="en-AU"/>
        </a:p>
      </dgm:t>
    </dgm:pt>
    <dgm:pt modelId="{33D30DA0-9B47-4FE6-A0D2-BEC82C7F75AA}">
      <dgm:prSet phldrT="[Text]"/>
      <dgm:spPr>
        <a:ln>
          <a:solidFill>
            <a:schemeClr val="accent2"/>
          </a:solidFill>
        </a:ln>
      </dgm:spPr>
      <dgm:t>
        <a:bodyPr/>
        <a:lstStyle/>
        <a:p>
          <a:r>
            <a:rPr lang="en-US" b="1" dirty="0" smtClean="0"/>
            <a:t>Platinum</a:t>
          </a:r>
          <a:endParaRPr lang="en-AU" b="1" dirty="0"/>
        </a:p>
      </dgm:t>
    </dgm:pt>
    <dgm:pt modelId="{65FBA490-5C60-485E-97A9-A8517CD46E7C}" type="parTrans" cxnId="{9A5BF885-43EB-4AEF-86F1-40ED0DEC982C}">
      <dgm:prSet/>
      <dgm:spPr/>
      <dgm:t>
        <a:bodyPr/>
        <a:lstStyle/>
        <a:p>
          <a:endParaRPr lang="en-AU"/>
        </a:p>
      </dgm:t>
    </dgm:pt>
    <dgm:pt modelId="{729061DD-729B-4979-91F8-EE8C496F6835}" type="sibTrans" cxnId="{9A5BF885-43EB-4AEF-86F1-40ED0DEC982C}">
      <dgm:prSet/>
      <dgm:spPr/>
      <dgm:t>
        <a:bodyPr/>
        <a:lstStyle/>
        <a:p>
          <a:endParaRPr lang="en-AU"/>
        </a:p>
      </dgm:t>
    </dgm:pt>
    <dgm:pt modelId="{5677FB6F-C6DB-4D42-8C8D-F93D2ACAFA09}">
      <dgm:prSet phldrT="[Text]" custT="1"/>
      <dgm:spPr>
        <a:ln>
          <a:solidFill>
            <a:schemeClr val="accent3"/>
          </a:solidFill>
        </a:ln>
      </dgm:spPr>
      <dgm:t>
        <a:bodyPr/>
        <a:lstStyle/>
        <a:p>
          <a:r>
            <a:rPr lang="en-US" sz="1600" b="1" dirty="0" smtClean="0"/>
            <a:t>Gemstones</a:t>
          </a:r>
          <a:endParaRPr lang="en-AU" sz="1600" b="1" dirty="0"/>
        </a:p>
      </dgm:t>
    </dgm:pt>
    <dgm:pt modelId="{D8C6B191-70AD-4A82-BE3D-01FF17D806B6}" type="parTrans" cxnId="{054A3A24-417A-4F5C-B13E-2EAA340FA374}">
      <dgm:prSet/>
      <dgm:spPr/>
      <dgm:t>
        <a:bodyPr/>
        <a:lstStyle/>
        <a:p>
          <a:endParaRPr lang="en-AU"/>
        </a:p>
      </dgm:t>
    </dgm:pt>
    <dgm:pt modelId="{009520A4-3288-4B23-8F06-EF8C9D1C42DA}" type="sibTrans" cxnId="{054A3A24-417A-4F5C-B13E-2EAA340FA374}">
      <dgm:prSet/>
      <dgm:spPr/>
      <dgm:t>
        <a:bodyPr/>
        <a:lstStyle/>
        <a:p>
          <a:endParaRPr lang="en-AU"/>
        </a:p>
      </dgm:t>
    </dgm:pt>
    <dgm:pt modelId="{13A168FC-4CC9-4B16-8767-7BCA87D19BF3}">
      <dgm:prSet phldrT="[Text]"/>
      <dgm:spPr>
        <a:ln>
          <a:solidFill>
            <a:schemeClr val="accent3"/>
          </a:solidFill>
        </a:ln>
      </dgm:spPr>
      <dgm:t>
        <a:bodyPr/>
        <a:lstStyle/>
        <a:p>
          <a:r>
            <a:rPr lang="en-US" b="1" dirty="0" smtClean="0"/>
            <a:t>Diamond</a:t>
          </a:r>
          <a:endParaRPr lang="en-AU" b="1" dirty="0"/>
        </a:p>
      </dgm:t>
    </dgm:pt>
    <dgm:pt modelId="{51FD8377-7CEC-4A96-B981-D1BB5F11A631}" type="parTrans" cxnId="{2E2B78C3-9470-46E9-98D2-B44A34B2BD32}">
      <dgm:prSet/>
      <dgm:spPr/>
      <dgm:t>
        <a:bodyPr/>
        <a:lstStyle/>
        <a:p>
          <a:endParaRPr lang="en-AU"/>
        </a:p>
      </dgm:t>
    </dgm:pt>
    <dgm:pt modelId="{AA645A39-EB00-44B8-8B7C-84DDBE6F8D35}" type="sibTrans" cxnId="{2E2B78C3-9470-46E9-98D2-B44A34B2BD32}">
      <dgm:prSet/>
      <dgm:spPr/>
      <dgm:t>
        <a:bodyPr/>
        <a:lstStyle/>
        <a:p>
          <a:endParaRPr lang="en-AU"/>
        </a:p>
      </dgm:t>
    </dgm:pt>
    <dgm:pt modelId="{4B572D7D-30D4-4C70-9DDE-1823E6678EC0}">
      <dgm:prSet phldrT="[Text]" custT="1"/>
      <dgm:spPr>
        <a:ln>
          <a:solidFill>
            <a:schemeClr val="accent4"/>
          </a:solidFill>
        </a:ln>
      </dgm:spPr>
      <dgm:t>
        <a:bodyPr/>
        <a:lstStyle/>
        <a:p>
          <a:r>
            <a:rPr lang="en-US" sz="1600" b="1" dirty="0" smtClean="0"/>
            <a:t>Suppliers of Materials</a:t>
          </a:r>
          <a:endParaRPr lang="en-AU" sz="1600" b="1" dirty="0"/>
        </a:p>
      </dgm:t>
    </dgm:pt>
    <dgm:pt modelId="{72359524-2F5C-4DBC-927B-8349C5BF92C9}" type="parTrans" cxnId="{D7490957-8580-4C0E-AA83-7654A61740CC}">
      <dgm:prSet/>
      <dgm:spPr/>
      <dgm:t>
        <a:bodyPr/>
        <a:lstStyle/>
        <a:p>
          <a:endParaRPr lang="en-AU"/>
        </a:p>
      </dgm:t>
    </dgm:pt>
    <dgm:pt modelId="{76E0225B-11EB-470E-B21A-8DAAE379FABD}" type="sibTrans" cxnId="{D7490957-8580-4C0E-AA83-7654A61740CC}">
      <dgm:prSet/>
      <dgm:spPr/>
      <dgm:t>
        <a:bodyPr/>
        <a:lstStyle/>
        <a:p>
          <a:endParaRPr lang="en-AU"/>
        </a:p>
      </dgm:t>
    </dgm:pt>
    <dgm:pt modelId="{39650F70-3673-4F5E-B84F-D40973E01088}">
      <dgm:prSet phldrT="[Text]"/>
      <dgm:spPr>
        <a:ln>
          <a:solidFill>
            <a:schemeClr val="accent2"/>
          </a:solidFill>
        </a:ln>
      </dgm:spPr>
      <dgm:t>
        <a:bodyPr/>
        <a:lstStyle/>
        <a:p>
          <a:r>
            <a:rPr lang="en-US" b="1" dirty="0" smtClean="0"/>
            <a:t>Silver</a:t>
          </a:r>
          <a:endParaRPr lang="en-AU" b="1" dirty="0"/>
        </a:p>
      </dgm:t>
    </dgm:pt>
    <dgm:pt modelId="{01D67746-A608-45B3-922A-2CC6079EF7C8}" type="parTrans" cxnId="{1AD8B4B7-32A8-43FD-8865-CA91CAA2D10E}">
      <dgm:prSet/>
      <dgm:spPr/>
      <dgm:t>
        <a:bodyPr/>
        <a:lstStyle/>
        <a:p>
          <a:endParaRPr lang="en-AU"/>
        </a:p>
      </dgm:t>
    </dgm:pt>
    <dgm:pt modelId="{F99DC73A-0F87-484C-86B1-DF7028842FBA}" type="sibTrans" cxnId="{1AD8B4B7-32A8-43FD-8865-CA91CAA2D10E}">
      <dgm:prSet/>
      <dgm:spPr/>
      <dgm:t>
        <a:bodyPr/>
        <a:lstStyle/>
        <a:p>
          <a:endParaRPr lang="en-AU"/>
        </a:p>
      </dgm:t>
    </dgm:pt>
    <dgm:pt modelId="{D5652D2B-C586-43F7-9600-F7083B72FFAB}">
      <dgm:prSet phldrT="[Text]"/>
      <dgm:spPr>
        <a:solidFill>
          <a:schemeClr val="tx1">
            <a:alpha val="94000"/>
          </a:schemeClr>
        </a:solidFill>
        <a:ln>
          <a:solidFill>
            <a:schemeClr val="accent2"/>
          </a:solidFill>
        </a:ln>
      </dgm:spPr>
      <dgm:t>
        <a:bodyPr/>
        <a:lstStyle/>
        <a:p>
          <a:r>
            <a:rPr lang="en-US" b="1" dirty="0" smtClean="0"/>
            <a:t>Others</a:t>
          </a:r>
          <a:endParaRPr lang="en-AU" b="1" dirty="0"/>
        </a:p>
      </dgm:t>
    </dgm:pt>
    <dgm:pt modelId="{C29E6C70-F45D-442C-9613-46D6D646AC89}" type="parTrans" cxnId="{B7E1C3C5-504E-48F9-8676-997BEDA2A1E9}">
      <dgm:prSet/>
      <dgm:spPr/>
      <dgm:t>
        <a:bodyPr/>
        <a:lstStyle/>
        <a:p>
          <a:endParaRPr lang="en-AU"/>
        </a:p>
      </dgm:t>
    </dgm:pt>
    <dgm:pt modelId="{F7BC860E-B2A4-405C-BC27-75C6C777DCFF}" type="sibTrans" cxnId="{B7E1C3C5-504E-48F9-8676-997BEDA2A1E9}">
      <dgm:prSet/>
      <dgm:spPr/>
      <dgm:t>
        <a:bodyPr/>
        <a:lstStyle/>
        <a:p>
          <a:endParaRPr lang="en-AU"/>
        </a:p>
      </dgm:t>
    </dgm:pt>
    <dgm:pt modelId="{E2B61683-E5A7-4880-B081-C5A5D22DAA4B}">
      <dgm:prSet phldrT="[Text]"/>
      <dgm:spPr>
        <a:ln>
          <a:solidFill>
            <a:schemeClr val="accent3"/>
          </a:solidFill>
        </a:ln>
      </dgm:spPr>
      <dgm:t>
        <a:bodyPr/>
        <a:lstStyle/>
        <a:p>
          <a:r>
            <a:rPr lang="en-US" b="1" dirty="0" smtClean="0"/>
            <a:t>Colored</a:t>
          </a:r>
          <a:endParaRPr lang="en-AU" b="1" dirty="0"/>
        </a:p>
      </dgm:t>
    </dgm:pt>
    <dgm:pt modelId="{5A2AEEE7-0D33-4F0C-95D5-65032493DD13}" type="parTrans" cxnId="{EF7BBB3D-0C3F-411F-AA58-B2A7CB938277}">
      <dgm:prSet/>
      <dgm:spPr/>
      <dgm:t>
        <a:bodyPr/>
        <a:lstStyle/>
        <a:p>
          <a:endParaRPr lang="en-AU"/>
        </a:p>
      </dgm:t>
    </dgm:pt>
    <dgm:pt modelId="{5F8BCFF5-7F67-416E-9FE9-9BC74CFCD9F3}" type="sibTrans" cxnId="{EF7BBB3D-0C3F-411F-AA58-B2A7CB938277}">
      <dgm:prSet/>
      <dgm:spPr/>
      <dgm:t>
        <a:bodyPr/>
        <a:lstStyle/>
        <a:p>
          <a:endParaRPr lang="en-AU"/>
        </a:p>
      </dgm:t>
    </dgm:pt>
    <dgm:pt modelId="{1ADCFC99-63C7-448A-A2C9-57EB7EC2EAC3}">
      <dgm:prSet phldrT="[Text]"/>
      <dgm:spPr>
        <a:ln>
          <a:solidFill>
            <a:schemeClr val="accent3"/>
          </a:solidFill>
        </a:ln>
      </dgm:spPr>
      <dgm:t>
        <a:bodyPr/>
        <a:lstStyle/>
        <a:p>
          <a:r>
            <a:rPr lang="en-US" b="1" dirty="0" smtClean="0"/>
            <a:t>Organic</a:t>
          </a:r>
          <a:endParaRPr lang="en-AU" b="1" dirty="0"/>
        </a:p>
      </dgm:t>
    </dgm:pt>
    <dgm:pt modelId="{5747104F-0194-4BEA-BD18-DEDF184BC0AA}" type="parTrans" cxnId="{8DD9D33E-5C33-4FD4-A496-89963774EA81}">
      <dgm:prSet/>
      <dgm:spPr/>
      <dgm:t>
        <a:bodyPr/>
        <a:lstStyle/>
        <a:p>
          <a:endParaRPr lang="en-AU"/>
        </a:p>
      </dgm:t>
    </dgm:pt>
    <dgm:pt modelId="{988C9088-6080-4EB5-B26E-00B97FCFC838}" type="sibTrans" cxnId="{8DD9D33E-5C33-4FD4-A496-89963774EA81}">
      <dgm:prSet/>
      <dgm:spPr/>
      <dgm:t>
        <a:bodyPr/>
        <a:lstStyle/>
        <a:p>
          <a:endParaRPr lang="en-AU"/>
        </a:p>
      </dgm:t>
    </dgm:pt>
    <dgm:pt modelId="{F2923F17-8F3B-462F-8DB4-C959D82EB6CD}" type="pres">
      <dgm:prSet presAssocID="{F191507B-A375-4B08-BF26-5E8A2B9207A5}" presName="hierChild1" presStyleCnt="0">
        <dgm:presLayoutVars>
          <dgm:chPref val="1"/>
          <dgm:dir/>
          <dgm:animOne val="branch"/>
          <dgm:animLvl val="lvl"/>
          <dgm:resizeHandles/>
        </dgm:presLayoutVars>
      </dgm:prSet>
      <dgm:spPr/>
      <dgm:t>
        <a:bodyPr/>
        <a:lstStyle/>
        <a:p>
          <a:endParaRPr lang="en-AU"/>
        </a:p>
      </dgm:t>
    </dgm:pt>
    <dgm:pt modelId="{C109B4AE-4370-4840-8DD4-812B09E7EDBA}" type="pres">
      <dgm:prSet presAssocID="{A54769FD-C6C0-4572-AEDF-0C845B686AE6}" presName="hierRoot1" presStyleCnt="0"/>
      <dgm:spPr/>
    </dgm:pt>
    <dgm:pt modelId="{5A6C1E81-4610-4122-9FE4-754167013984}" type="pres">
      <dgm:prSet presAssocID="{A54769FD-C6C0-4572-AEDF-0C845B686AE6}" presName="composite" presStyleCnt="0"/>
      <dgm:spPr/>
    </dgm:pt>
    <dgm:pt modelId="{B3E69EC1-56C5-42E1-813F-31D7E6316A02}" type="pres">
      <dgm:prSet presAssocID="{A54769FD-C6C0-4572-AEDF-0C845B686AE6}" presName="background" presStyleLbl="node0" presStyleIdx="0" presStyleCnt="1"/>
      <dgm:spPr/>
    </dgm:pt>
    <dgm:pt modelId="{A6D2C704-9881-4D2F-8E5C-884BD31C9DE7}" type="pres">
      <dgm:prSet presAssocID="{A54769FD-C6C0-4572-AEDF-0C845B686AE6}" presName="text" presStyleLbl="fgAcc0" presStyleIdx="0" presStyleCnt="1" custLinFactNeighborX="-61581" custLinFactNeighborY="-91013">
        <dgm:presLayoutVars>
          <dgm:chPref val="3"/>
        </dgm:presLayoutVars>
      </dgm:prSet>
      <dgm:spPr/>
      <dgm:t>
        <a:bodyPr/>
        <a:lstStyle/>
        <a:p>
          <a:endParaRPr lang="en-AU"/>
        </a:p>
      </dgm:t>
    </dgm:pt>
    <dgm:pt modelId="{5F41C2C2-D5F3-42C0-9DE8-EA78D02BDBAD}" type="pres">
      <dgm:prSet presAssocID="{A54769FD-C6C0-4572-AEDF-0C845B686AE6}" presName="hierChild2" presStyleCnt="0"/>
      <dgm:spPr/>
    </dgm:pt>
    <dgm:pt modelId="{685C248A-55D7-4072-A1D6-1CEA25E70DE2}" type="pres">
      <dgm:prSet presAssocID="{D1EE4BBB-E249-4F65-BE93-947406502AED}" presName="Name10" presStyleLbl="parChTrans1D2" presStyleIdx="0" presStyleCnt="3"/>
      <dgm:spPr/>
      <dgm:t>
        <a:bodyPr/>
        <a:lstStyle/>
        <a:p>
          <a:endParaRPr lang="en-AU"/>
        </a:p>
      </dgm:t>
    </dgm:pt>
    <dgm:pt modelId="{E67EE988-88F7-490F-A4CD-A6C9D16FA480}" type="pres">
      <dgm:prSet presAssocID="{4D6DFEBF-3DA9-4EA9-AC70-5F3E4F763452}" presName="hierRoot2" presStyleCnt="0"/>
      <dgm:spPr/>
    </dgm:pt>
    <dgm:pt modelId="{CE2F0E8A-8F0D-48AB-B504-3494BC814160}" type="pres">
      <dgm:prSet presAssocID="{4D6DFEBF-3DA9-4EA9-AC70-5F3E4F763452}" presName="composite2" presStyleCnt="0"/>
      <dgm:spPr/>
    </dgm:pt>
    <dgm:pt modelId="{D1BB892C-7178-43AE-9A94-C1EB3D557BDF}" type="pres">
      <dgm:prSet presAssocID="{4D6DFEBF-3DA9-4EA9-AC70-5F3E4F763452}" presName="background2" presStyleLbl="node2" presStyleIdx="0" presStyleCnt="3"/>
      <dgm:spPr>
        <a:solidFill>
          <a:schemeClr val="accent2"/>
        </a:solidFill>
      </dgm:spPr>
    </dgm:pt>
    <dgm:pt modelId="{5C4A0638-79B6-4B5F-8825-D8346CE861E1}" type="pres">
      <dgm:prSet presAssocID="{4D6DFEBF-3DA9-4EA9-AC70-5F3E4F763452}" presName="text2" presStyleLbl="fgAcc2" presStyleIdx="0" presStyleCnt="3" custScaleX="109568" custLinFactNeighborX="-73589" custLinFactNeighborY="-5712">
        <dgm:presLayoutVars>
          <dgm:chPref val="3"/>
        </dgm:presLayoutVars>
      </dgm:prSet>
      <dgm:spPr/>
      <dgm:t>
        <a:bodyPr/>
        <a:lstStyle/>
        <a:p>
          <a:endParaRPr lang="en-AU"/>
        </a:p>
      </dgm:t>
    </dgm:pt>
    <dgm:pt modelId="{65A1F71B-D384-4BFD-8E84-6AAF153C7097}" type="pres">
      <dgm:prSet presAssocID="{4D6DFEBF-3DA9-4EA9-AC70-5F3E4F763452}" presName="hierChild3" presStyleCnt="0"/>
      <dgm:spPr/>
    </dgm:pt>
    <dgm:pt modelId="{C0D168A6-72D1-4440-918E-53C758F87C2A}" type="pres">
      <dgm:prSet presAssocID="{A7C7748A-BF65-41FC-95D8-279A9F0AA317}" presName="Name17" presStyleLbl="parChTrans1D3" presStyleIdx="0" presStyleCnt="7"/>
      <dgm:spPr/>
      <dgm:t>
        <a:bodyPr/>
        <a:lstStyle/>
        <a:p>
          <a:endParaRPr lang="en-AU"/>
        </a:p>
      </dgm:t>
    </dgm:pt>
    <dgm:pt modelId="{7864B89C-42FD-4BC9-A106-DC9EB67C1B2F}" type="pres">
      <dgm:prSet presAssocID="{3317EB06-82D2-40A5-BB82-9649EA507C55}" presName="hierRoot3" presStyleCnt="0"/>
      <dgm:spPr/>
    </dgm:pt>
    <dgm:pt modelId="{95CF9DD8-C939-42E0-848A-125415800647}" type="pres">
      <dgm:prSet presAssocID="{3317EB06-82D2-40A5-BB82-9649EA507C55}" presName="composite3" presStyleCnt="0"/>
      <dgm:spPr/>
    </dgm:pt>
    <dgm:pt modelId="{8434FE03-3B55-47D2-8CD4-10E30EBDA60C}" type="pres">
      <dgm:prSet presAssocID="{3317EB06-82D2-40A5-BB82-9649EA507C55}" presName="background3" presStyleLbl="node3" presStyleIdx="0" presStyleCnt="7"/>
      <dgm:spPr>
        <a:solidFill>
          <a:schemeClr val="accent2"/>
        </a:solidFill>
      </dgm:spPr>
    </dgm:pt>
    <dgm:pt modelId="{99757736-D271-41AA-B442-97702CE0D6CA}" type="pres">
      <dgm:prSet presAssocID="{3317EB06-82D2-40A5-BB82-9649EA507C55}" presName="text3" presStyleLbl="fgAcc3" presStyleIdx="0" presStyleCnt="7" custScaleX="49034" custLinFactNeighborX="3408" custLinFactNeighborY="10724">
        <dgm:presLayoutVars>
          <dgm:chPref val="3"/>
        </dgm:presLayoutVars>
      </dgm:prSet>
      <dgm:spPr/>
      <dgm:t>
        <a:bodyPr/>
        <a:lstStyle/>
        <a:p>
          <a:endParaRPr lang="en-AU"/>
        </a:p>
      </dgm:t>
    </dgm:pt>
    <dgm:pt modelId="{B666382B-D47B-45B2-AF40-AC2D661D71D0}" type="pres">
      <dgm:prSet presAssocID="{3317EB06-82D2-40A5-BB82-9649EA507C55}" presName="hierChild4" presStyleCnt="0"/>
      <dgm:spPr/>
    </dgm:pt>
    <dgm:pt modelId="{11AA0FD8-58CC-46D2-A592-DCDF73F9CDF9}" type="pres">
      <dgm:prSet presAssocID="{65FBA490-5C60-485E-97A9-A8517CD46E7C}" presName="Name17" presStyleLbl="parChTrans1D3" presStyleIdx="1" presStyleCnt="7"/>
      <dgm:spPr/>
      <dgm:t>
        <a:bodyPr/>
        <a:lstStyle/>
        <a:p>
          <a:endParaRPr lang="en-AU"/>
        </a:p>
      </dgm:t>
    </dgm:pt>
    <dgm:pt modelId="{310327DC-60E9-448C-9D6F-8B71B71C8C19}" type="pres">
      <dgm:prSet presAssocID="{33D30DA0-9B47-4FE6-A0D2-BEC82C7F75AA}" presName="hierRoot3" presStyleCnt="0"/>
      <dgm:spPr/>
    </dgm:pt>
    <dgm:pt modelId="{A6A7DD3E-DCA3-4534-AEEF-8725EE4DA19F}" type="pres">
      <dgm:prSet presAssocID="{33D30DA0-9B47-4FE6-A0D2-BEC82C7F75AA}" presName="composite3" presStyleCnt="0"/>
      <dgm:spPr/>
    </dgm:pt>
    <dgm:pt modelId="{49735508-0CFA-4E34-88AC-A1A403140041}" type="pres">
      <dgm:prSet presAssocID="{33D30DA0-9B47-4FE6-A0D2-BEC82C7F75AA}" presName="background3" presStyleLbl="node3" presStyleIdx="1" presStyleCnt="7"/>
      <dgm:spPr>
        <a:solidFill>
          <a:schemeClr val="accent2"/>
        </a:solidFill>
      </dgm:spPr>
    </dgm:pt>
    <dgm:pt modelId="{04FB87E7-614A-4DA1-9B07-03F5C2425E2D}" type="pres">
      <dgm:prSet presAssocID="{33D30DA0-9B47-4FE6-A0D2-BEC82C7F75AA}" presName="text3" presStyleLbl="fgAcc3" presStyleIdx="1" presStyleCnt="7" custScaleX="55242" custLinFactNeighborX="-4650" custLinFactNeighborY="10724">
        <dgm:presLayoutVars>
          <dgm:chPref val="3"/>
        </dgm:presLayoutVars>
      </dgm:prSet>
      <dgm:spPr/>
      <dgm:t>
        <a:bodyPr/>
        <a:lstStyle/>
        <a:p>
          <a:endParaRPr lang="en-AU"/>
        </a:p>
      </dgm:t>
    </dgm:pt>
    <dgm:pt modelId="{30AEA1C1-B699-440E-BFD0-12AFA603A04A}" type="pres">
      <dgm:prSet presAssocID="{33D30DA0-9B47-4FE6-A0D2-BEC82C7F75AA}" presName="hierChild4" presStyleCnt="0"/>
      <dgm:spPr/>
    </dgm:pt>
    <dgm:pt modelId="{0FA2FD00-23AA-4871-B3E0-BD90A7B7F675}" type="pres">
      <dgm:prSet presAssocID="{01D67746-A608-45B3-922A-2CC6079EF7C8}" presName="Name17" presStyleLbl="parChTrans1D3" presStyleIdx="2" presStyleCnt="7"/>
      <dgm:spPr/>
      <dgm:t>
        <a:bodyPr/>
        <a:lstStyle/>
        <a:p>
          <a:endParaRPr lang="en-AU"/>
        </a:p>
      </dgm:t>
    </dgm:pt>
    <dgm:pt modelId="{4DB960EC-981D-447B-8235-ECD82B53E5B3}" type="pres">
      <dgm:prSet presAssocID="{39650F70-3673-4F5E-B84F-D40973E01088}" presName="hierRoot3" presStyleCnt="0"/>
      <dgm:spPr/>
    </dgm:pt>
    <dgm:pt modelId="{761A6C62-E9BC-49FA-9151-DBECA0F28A43}" type="pres">
      <dgm:prSet presAssocID="{39650F70-3673-4F5E-B84F-D40973E01088}" presName="composite3" presStyleCnt="0"/>
      <dgm:spPr/>
    </dgm:pt>
    <dgm:pt modelId="{12752C3A-AB37-4926-B686-0787DEB87133}" type="pres">
      <dgm:prSet presAssocID="{39650F70-3673-4F5E-B84F-D40973E01088}" presName="background3" presStyleLbl="node3" presStyleIdx="2" presStyleCnt="7"/>
      <dgm:spPr>
        <a:solidFill>
          <a:schemeClr val="accent2"/>
        </a:solidFill>
      </dgm:spPr>
    </dgm:pt>
    <dgm:pt modelId="{A758C84D-F12F-45DF-80E4-110EC9A7D54F}" type="pres">
      <dgm:prSet presAssocID="{39650F70-3673-4F5E-B84F-D40973E01088}" presName="text3" presStyleLbl="fgAcc3" presStyleIdx="2" presStyleCnt="7" custScaleX="53090" custLinFactNeighborX="-9194" custLinFactNeighborY="10724">
        <dgm:presLayoutVars>
          <dgm:chPref val="3"/>
        </dgm:presLayoutVars>
      </dgm:prSet>
      <dgm:spPr/>
      <dgm:t>
        <a:bodyPr/>
        <a:lstStyle/>
        <a:p>
          <a:endParaRPr lang="en-AU"/>
        </a:p>
      </dgm:t>
    </dgm:pt>
    <dgm:pt modelId="{986CC803-4986-43E7-8AEC-A2BAE943186F}" type="pres">
      <dgm:prSet presAssocID="{39650F70-3673-4F5E-B84F-D40973E01088}" presName="hierChild4" presStyleCnt="0"/>
      <dgm:spPr/>
    </dgm:pt>
    <dgm:pt modelId="{6BDAABB3-4847-45C9-BA27-2A70662CF445}" type="pres">
      <dgm:prSet presAssocID="{C29E6C70-F45D-442C-9613-46D6D646AC89}" presName="Name17" presStyleLbl="parChTrans1D3" presStyleIdx="3" presStyleCnt="7"/>
      <dgm:spPr/>
      <dgm:t>
        <a:bodyPr/>
        <a:lstStyle/>
        <a:p>
          <a:endParaRPr lang="en-AU"/>
        </a:p>
      </dgm:t>
    </dgm:pt>
    <dgm:pt modelId="{8B5C6155-F9A4-409F-BC92-128D4F21F008}" type="pres">
      <dgm:prSet presAssocID="{D5652D2B-C586-43F7-9600-F7083B72FFAB}" presName="hierRoot3" presStyleCnt="0"/>
      <dgm:spPr/>
    </dgm:pt>
    <dgm:pt modelId="{FC7C59F2-3680-4579-90C6-9F7DC315C480}" type="pres">
      <dgm:prSet presAssocID="{D5652D2B-C586-43F7-9600-F7083B72FFAB}" presName="composite3" presStyleCnt="0"/>
      <dgm:spPr/>
    </dgm:pt>
    <dgm:pt modelId="{CE360B82-030B-4C0E-9AC5-FD379C6438F3}" type="pres">
      <dgm:prSet presAssocID="{D5652D2B-C586-43F7-9600-F7083B72FFAB}" presName="background3" presStyleLbl="node3" presStyleIdx="3" presStyleCnt="7"/>
      <dgm:spPr>
        <a:solidFill>
          <a:schemeClr val="accent2"/>
        </a:solidFill>
      </dgm:spPr>
    </dgm:pt>
    <dgm:pt modelId="{6482FCE7-A952-4C0C-85B0-DC6B0C02992B}" type="pres">
      <dgm:prSet presAssocID="{D5652D2B-C586-43F7-9600-F7083B72FFAB}" presName="text3" presStyleLbl="fgAcc3" presStyleIdx="3" presStyleCnt="7" custScaleX="54270" custLinFactNeighborX="-12961" custLinFactNeighborY="11130">
        <dgm:presLayoutVars>
          <dgm:chPref val="3"/>
        </dgm:presLayoutVars>
      </dgm:prSet>
      <dgm:spPr/>
      <dgm:t>
        <a:bodyPr/>
        <a:lstStyle/>
        <a:p>
          <a:endParaRPr lang="en-AU"/>
        </a:p>
      </dgm:t>
    </dgm:pt>
    <dgm:pt modelId="{C6F6D365-B37C-430B-A93B-484D784A2176}" type="pres">
      <dgm:prSet presAssocID="{D5652D2B-C586-43F7-9600-F7083B72FFAB}" presName="hierChild4" presStyleCnt="0"/>
      <dgm:spPr/>
    </dgm:pt>
    <dgm:pt modelId="{AC15115D-9E4F-4CDB-B6CF-1053265C832E}" type="pres">
      <dgm:prSet presAssocID="{D8C6B191-70AD-4A82-BE3D-01FF17D806B6}" presName="Name10" presStyleLbl="parChTrans1D2" presStyleIdx="1" presStyleCnt="3"/>
      <dgm:spPr/>
      <dgm:t>
        <a:bodyPr/>
        <a:lstStyle/>
        <a:p>
          <a:endParaRPr lang="en-AU"/>
        </a:p>
      </dgm:t>
    </dgm:pt>
    <dgm:pt modelId="{EFFBDE25-F394-4C06-A322-AEC651C51B5D}" type="pres">
      <dgm:prSet presAssocID="{5677FB6F-C6DB-4D42-8C8D-F93D2ACAFA09}" presName="hierRoot2" presStyleCnt="0"/>
      <dgm:spPr/>
    </dgm:pt>
    <dgm:pt modelId="{47EEE74A-67EA-4D40-B861-7C2819420756}" type="pres">
      <dgm:prSet presAssocID="{5677FB6F-C6DB-4D42-8C8D-F93D2ACAFA09}" presName="composite2" presStyleCnt="0"/>
      <dgm:spPr/>
    </dgm:pt>
    <dgm:pt modelId="{166C4490-DA45-4407-9C38-93826A460551}" type="pres">
      <dgm:prSet presAssocID="{5677FB6F-C6DB-4D42-8C8D-F93D2ACAFA09}" presName="background2" presStyleLbl="node2" presStyleIdx="1" presStyleCnt="3"/>
      <dgm:spPr>
        <a:solidFill>
          <a:schemeClr val="accent3"/>
        </a:solidFill>
      </dgm:spPr>
    </dgm:pt>
    <dgm:pt modelId="{39CE20B1-5F18-4D44-B13F-146A5F6F787A}" type="pres">
      <dgm:prSet presAssocID="{5677FB6F-C6DB-4D42-8C8D-F93D2ACAFA09}" presName="text2" presStyleLbl="fgAcc2" presStyleIdx="1" presStyleCnt="3" custScaleX="113317" custLinFactNeighborX="-78525" custLinFactNeighborY="-5712">
        <dgm:presLayoutVars>
          <dgm:chPref val="3"/>
        </dgm:presLayoutVars>
      </dgm:prSet>
      <dgm:spPr/>
      <dgm:t>
        <a:bodyPr/>
        <a:lstStyle/>
        <a:p>
          <a:endParaRPr lang="en-AU"/>
        </a:p>
      </dgm:t>
    </dgm:pt>
    <dgm:pt modelId="{AED04C19-AB57-401E-8DEE-7F57D2BABF03}" type="pres">
      <dgm:prSet presAssocID="{5677FB6F-C6DB-4D42-8C8D-F93D2ACAFA09}" presName="hierChild3" presStyleCnt="0"/>
      <dgm:spPr/>
    </dgm:pt>
    <dgm:pt modelId="{1159C3AD-9AC1-4670-9541-B3345CD14B73}" type="pres">
      <dgm:prSet presAssocID="{51FD8377-7CEC-4A96-B981-D1BB5F11A631}" presName="Name17" presStyleLbl="parChTrans1D3" presStyleIdx="4" presStyleCnt="7"/>
      <dgm:spPr/>
      <dgm:t>
        <a:bodyPr/>
        <a:lstStyle/>
        <a:p>
          <a:endParaRPr lang="en-AU"/>
        </a:p>
      </dgm:t>
    </dgm:pt>
    <dgm:pt modelId="{31B4640A-2087-4BFB-98CA-225AC7EF335F}" type="pres">
      <dgm:prSet presAssocID="{13A168FC-4CC9-4B16-8767-7BCA87D19BF3}" presName="hierRoot3" presStyleCnt="0"/>
      <dgm:spPr/>
    </dgm:pt>
    <dgm:pt modelId="{F1F402F4-8D1C-4B79-AC24-52E5245C4537}" type="pres">
      <dgm:prSet presAssocID="{13A168FC-4CC9-4B16-8767-7BCA87D19BF3}" presName="composite3" presStyleCnt="0"/>
      <dgm:spPr/>
    </dgm:pt>
    <dgm:pt modelId="{BBC6CAEA-BC89-4C8F-8BB2-4D089C97566C}" type="pres">
      <dgm:prSet presAssocID="{13A168FC-4CC9-4B16-8767-7BCA87D19BF3}" presName="background3" presStyleLbl="node3" presStyleIdx="4" presStyleCnt="7"/>
      <dgm:spPr>
        <a:solidFill>
          <a:schemeClr val="accent3"/>
        </a:solidFill>
      </dgm:spPr>
    </dgm:pt>
    <dgm:pt modelId="{53C623C1-45AB-48D8-B497-55F16592674F}" type="pres">
      <dgm:prSet presAssocID="{13A168FC-4CC9-4B16-8767-7BCA87D19BF3}" presName="text3" presStyleLbl="fgAcc3" presStyleIdx="4" presStyleCnt="7" custScaleX="72792" custLinFactNeighborX="-15157" custLinFactNeighborY="3068">
        <dgm:presLayoutVars>
          <dgm:chPref val="3"/>
        </dgm:presLayoutVars>
      </dgm:prSet>
      <dgm:spPr/>
      <dgm:t>
        <a:bodyPr/>
        <a:lstStyle/>
        <a:p>
          <a:endParaRPr lang="en-AU"/>
        </a:p>
      </dgm:t>
    </dgm:pt>
    <dgm:pt modelId="{0A6EBD2D-DA19-4AC2-B8E7-B41FE26AD2C5}" type="pres">
      <dgm:prSet presAssocID="{13A168FC-4CC9-4B16-8767-7BCA87D19BF3}" presName="hierChild4" presStyleCnt="0"/>
      <dgm:spPr/>
    </dgm:pt>
    <dgm:pt modelId="{D6D6ACE6-E6CA-48B8-AD75-514F4138FC76}" type="pres">
      <dgm:prSet presAssocID="{5A2AEEE7-0D33-4F0C-95D5-65032493DD13}" presName="Name17" presStyleLbl="parChTrans1D3" presStyleIdx="5" presStyleCnt="7"/>
      <dgm:spPr/>
      <dgm:t>
        <a:bodyPr/>
        <a:lstStyle/>
        <a:p>
          <a:endParaRPr lang="en-AU"/>
        </a:p>
      </dgm:t>
    </dgm:pt>
    <dgm:pt modelId="{B4ABED01-A275-45CE-9ED5-3525E0E549FE}" type="pres">
      <dgm:prSet presAssocID="{E2B61683-E5A7-4880-B081-C5A5D22DAA4B}" presName="hierRoot3" presStyleCnt="0"/>
      <dgm:spPr/>
    </dgm:pt>
    <dgm:pt modelId="{76256A47-8266-4257-9A21-C50296E1BFA3}" type="pres">
      <dgm:prSet presAssocID="{E2B61683-E5A7-4880-B081-C5A5D22DAA4B}" presName="composite3" presStyleCnt="0"/>
      <dgm:spPr/>
    </dgm:pt>
    <dgm:pt modelId="{C0CEF229-534C-4C12-92BD-2B059D48F258}" type="pres">
      <dgm:prSet presAssocID="{E2B61683-E5A7-4880-B081-C5A5D22DAA4B}" presName="background3" presStyleLbl="node3" presStyleIdx="5" presStyleCnt="7"/>
      <dgm:spPr>
        <a:solidFill>
          <a:schemeClr val="accent3"/>
        </a:solidFill>
      </dgm:spPr>
    </dgm:pt>
    <dgm:pt modelId="{14951E3A-3AC1-4CE1-A5D9-04642B2968D0}" type="pres">
      <dgm:prSet presAssocID="{E2B61683-E5A7-4880-B081-C5A5D22DAA4B}" presName="text3" presStyleLbl="fgAcc3" presStyleIdx="5" presStyleCnt="7" custScaleX="62428" custLinFactNeighborX="-22666" custLinFactNeighborY="3068">
        <dgm:presLayoutVars>
          <dgm:chPref val="3"/>
        </dgm:presLayoutVars>
      </dgm:prSet>
      <dgm:spPr/>
      <dgm:t>
        <a:bodyPr/>
        <a:lstStyle/>
        <a:p>
          <a:endParaRPr lang="en-AU"/>
        </a:p>
      </dgm:t>
    </dgm:pt>
    <dgm:pt modelId="{61A11CFB-E2B8-4A8A-9DFC-E8062A6EE55B}" type="pres">
      <dgm:prSet presAssocID="{E2B61683-E5A7-4880-B081-C5A5D22DAA4B}" presName="hierChild4" presStyleCnt="0"/>
      <dgm:spPr/>
    </dgm:pt>
    <dgm:pt modelId="{2B71B6C8-01C4-4234-A98C-08AECBB3CF9F}" type="pres">
      <dgm:prSet presAssocID="{5747104F-0194-4BEA-BD18-DEDF184BC0AA}" presName="Name17" presStyleLbl="parChTrans1D3" presStyleIdx="6" presStyleCnt="7"/>
      <dgm:spPr/>
      <dgm:t>
        <a:bodyPr/>
        <a:lstStyle/>
        <a:p>
          <a:endParaRPr lang="en-AU"/>
        </a:p>
      </dgm:t>
    </dgm:pt>
    <dgm:pt modelId="{4C293A47-B094-4B5A-BE94-0259FAEE35F7}" type="pres">
      <dgm:prSet presAssocID="{1ADCFC99-63C7-448A-A2C9-57EB7EC2EAC3}" presName="hierRoot3" presStyleCnt="0"/>
      <dgm:spPr/>
    </dgm:pt>
    <dgm:pt modelId="{0E538D84-275B-420A-BC13-F2AF6E3F438D}" type="pres">
      <dgm:prSet presAssocID="{1ADCFC99-63C7-448A-A2C9-57EB7EC2EAC3}" presName="composite3" presStyleCnt="0"/>
      <dgm:spPr/>
    </dgm:pt>
    <dgm:pt modelId="{0BB85FF2-96AE-4293-8977-6B59E642DCA0}" type="pres">
      <dgm:prSet presAssocID="{1ADCFC99-63C7-448A-A2C9-57EB7EC2EAC3}" presName="background3" presStyleLbl="node3" presStyleIdx="6" presStyleCnt="7"/>
      <dgm:spPr>
        <a:solidFill>
          <a:schemeClr val="accent3"/>
        </a:solidFill>
      </dgm:spPr>
    </dgm:pt>
    <dgm:pt modelId="{05D756A8-B1C1-4D50-9974-121DBB08BD65}" type="pres">
      <dgm:prSet presAssocID="{1ADCFC99-63C7-448A-A2C9-57EB7EC2EAC3}" presName="text3" presStyleLbl="fgAcc3" presStyleIdx="6" presStyleCnt="7" custScaleX="64114" custLinFactNeighborX="-29534" custLinFactNeighborY="3068">
        <dgm:presLayoutVars>
          <dgm:chPref val="3"/>
        </dgm:presLayoutVars>
      </dgm:prSet>
      <dgm:spPr/>
      <dgm:t>
        <a:bodyPr/>
        <a:lstStyle/>
        <a:p>
          <a:endParaRPr lang="en-AU"/>
        </a:p>
      </dgm:t>
    </dgm:pt>
    <dgm:pt modelId="{03C319E0-BC0B-456C-9B5E-5D57C8208E9B}" type="pres">
      <dgm:prSet presAssocID="{1ADCFC99-63C7-448A-A2C9-57EB7EC2EAC3}" presName="hierChild4" presStyleCnt="0"/>
      <dgm:spPr/>
    </dgm:pt>
    <dgm:pt modelId="{9C569869-5ABE-4A57-8DFB-F6FD12027E71}" type="pres">
      <dgm:prSet presAssocID="{72359524-2F5C-4DBC-927B-8349C5BF92C9}" presName="Name10" presStyleLbl="parChTrans1D2" presStyleIdx="2" presStyleCnt="3"/>
      <dgm:spPr/>
      <dgm:t>
        <a:bodyPr/>
        <a:lstStyle/>
        <a:p>
          <a:endParaRPr lang="en-AU"/>
        </a:p>
      </dgm:t>
    </dgm:pt>
    <dgm:pt modelId="{4B09DD8D-4131-4FD1-AB7C-DFDC9C886C81}" type="pres">
      <dgm:prSet presAssocID="{4B572D7D-30D4-4C70-9DDE-1823E6678EC0}" presName="hierRoot2" presStyleCnt="0"/>
      <dgm:spPr/>
    </dgm:pt>
    <dgm:pt modelId="{E39A2AAE-B372-4D81-BA64-053CFB73E897}" type="pres">
      <dgm:prSet presAssocID="{4B572D7D-30D4-4C70-9DDE-1823E6678EC0}" presName="composite2" presStyleCnt="0"/>
      <dgm:spPr/>
    </dgm:pt>
    <dgm:pt modelId="{21FF972A-5A2E-499C-87DA-ABC8534CE6DB}" type="pres">
      <dgm:prSet presAssocID="{4B572D7D-30D4-4C70-9DDE-1823E6678EC0}" presName="background2" presStyleLbl="node2" presStyleIdx="2" presStyleCnt="3"/>
      <dgm:spPr>
        <a:solidFill>
          <a:schemeClr val="accent4"/>
        </a:solidFill>
      </dgm:spPr>
    </dgm:pt>
    <dgm:pt modelId="{31806226-E843-44C5-B5E3-E19A9F1F0553}" type="pres">
      <dgm:prSet presAssocID="{4B572D7D-30D4-4C70-9DDE-1823E6678EC0}" presName="text2" presStyleLbl="fgAcc2" presStyleIdx="2" presStyleCnt="3" custLinFactNeighborX="3332" custLinFactNeighborY="-5451">
        <dgm:presLayoutVars>
          <dgm:chPref val="3"/>
        </dgm:presLayoutVars>
      </dgm:prSet>
      <dgm:spPr/>
      <dgm:t>
        <a:bodyPr/>
        <a:lstStyle/>
        <a:p>
          <a:endParaRPr lang="en-AU"/>
        </a:p>
      </dgm:t>
    </dgm:pt>
    <dgm:pt modelId="{C0C0C960-E6A0-4555-B2A1-E25C530149C1}" type="pres">
      <dgm:prSet presAssocID="{4B572D7D-30D4-4C70-9DDE-1823E6678EC0}" presName="hierChild3" presStyleCnt="0"/>
      <dgm:spPr/>
    </dgm:pt>
  </dgm:ptLst>
  <dgm:cxnLst>
    <dgm:cxn modelId="{EF7BBB3D-0C3F-411F-AA58-B2A7CB938277}" srcId="{5677FB6F-C6DB-4D42-8C8D-F93D2ACAFA09}" destId="{E2B61683-E5A7-4880-B081-C5A5D22DAA4B}" srcOrd="1" destOrd="0" parTransId="{5A2AEEE7-0D33-4F0C-95D5-65032493DD13}" sibTransId="{5F8BCFF5-7F67-416E-9FE9-9BC74CFCD9F3}"/>
    <dgm:cxn modelId="{852D419A-D8EC-40B2-90F0-F8C93679F949}" type="presOf" srcId="{4D6DFEBF-3DA9-4EA9-AC70-5F3E4F763452}" destId="{5C4A0638-79B6-4B5F-8825-D8346CE861E1}" srcOrd="0" destOrd="0" presId="urn:microsoft.com/office/officeart/2005/8/layout/hierarchy1"/>
    <dgm:cxn modelId="{BC153439-B1F1-4732-BD8D-22934FB11848}" type="presOf" srcId="{D5652D2B-C586-43F7-9600-F7083B72FFAB}" destId="{6482FCE7-A952-4C0C-85B0-DC6B0C02992B}" srcOrd="0" destOrd="0" presId="urn:microsoft.com/office/officeart/2005/8/layout/hierarchy1"/>
    <dgm:cxn modelId="{3F1C7465-AB53-4A47-AED5-20B43A633440}" type="presOf" srcId="{C29E6C70-F45D-442C-9613-46D6D646AC89}" destId="{6BDAABB3-4847-45C9-BA27-2A70662CF445}" srcOrd="0" destOrd="0" presId="urn:microsoft.com/office/officeart/2005/8/layout/hierarchy1"/>
    <dgm:cxn modelId="{A9EEDF43-046E-43DA-856A-591466ACF259}" type="presOf" srcId="{13A168FC-4CC9-4B16-8767-7BCA87D19BF3}" destId="{53C623C1-45AB-48D8-B497-55F16592674F}" srcOrd="0" destOrd="0" presId="urn:microsoft.com/office/officeart/2005/8/layout/hierarchy1"/>
    <dgm:cxn modelId="{6231F915-BEF7-4463-97AB-E274D4244169}" srcId="{4D6DFEBF-3DA9-4EA9-AC70-5F3E4F763452}" destId="{3317EB06-82D2-40A5-BB82-9649EA507C55}" srcOrd="0" destOrd="0" parTransId="{A7C7748A-BF65-41FC-95D8-279A9F0AA317}" sibTransId="{D9FB441E-F9FB-42D3-A2C9-70A3A91516B1}"/>
    <dgm:cxn modelId="{2D7EF7FB-604D-4FC3-861E-69C924E66682}" type="presOf" srcId="{D8C6B191-70AD-4A82-BE3D-01FF17D806B6}" destId="{AC15115D-9E4F-4CDB-B6CF-1053265C832E}" srcOrd="0" destOrd="0" presId="urn:microsoft.com/office/officeart/2005/8/layout/hierarchy1"/>
    <dgm:cxn modelId="{22F9A109-FE2D-485E-9106-3189564C543B}" type="presOf" srcId="{65FBA490-5C60-485E-97A9-A8517CD46E7C}" destId="{11AA0FD8-58CC-46D2-A592-DCDF73F9CDF9}" srcOrd="0" destOrd="0" presId="urn:microsoft.com/office/officeart/2005/8/layout/hierarchy1"/>
    <dgm:cxn modelId="{572E3B30-993C-47BD-BF28-A5E155A76D3A}" type="presOf" srcId="{5A2AEEE7-0D33-4F0C-95D5-65032493DD13}" destId="{D6D6ACE6-E6CA-48B8-AD75-514F4138FC76}" srcOrd="0" destOrd="0" presId="urn:microsoft.com/office/officeart/2005/8/layout/hierarchy1"/>
    <dgm:cxn modelId="{B7E1C3C5-504E-48F9-8676-997BEDA2A1E9}" srcId="{4D6DFEBF-3DA9-4EA9-AC70-5F3E4F763452}" destId="{D5652D2B-C586-43F7-9600-F7083B72FFAB}" srcOrd="3" destOrd="0" parTransId="{C29E6C70-F45D-442C-9613-46D6D646AC89}" sibTransId="{F7BC860E-B2A4-405C-BC27-75C6C777DCFF}"/>
    <dgm:cxn modelId="{2E2B78C3-9470-46E9-98D2-B44A34B2BD32}" srcId="{5677FB6F-C6DB-4D42-8C8D-F93D2ACAFA09}" destId="{13A168FC-4CC9-4B16-8767-7BCA87D19BF3}" srcOrd="0" destOrd="0" parTransId="{51FD8377-7CEC-4A96-B981-D1BB5F11A631}" sibTransId="{AA645A39-EB00-44B8-8B7C-84DDBE6F8D35}"/>
    <dgm:cxn modelId="{22832FDA-B476-4EED-8EE4-689F5F46F97D}" type="presOf" srcId="{3317EB06-82D2-40A5-BB82-9649EA507C55}" destId="{99757736-D271-41AA-B442-97702CE0D6CA}" srcOrd="0" destOrd="0" presId="urn:microsoft.com/office/officeart/2005/8/layout/hierarchy1"/>
    <dgm:cxn modelId="{1DEA0A07-9F81-48B9-ACAF-5F1C9DC53960}" type="presOf" srcId="{72359524-2F5C-4DBC-927B-8349C5BF92C9}" destId="{9C569869-5ABE-4A57-8DFB-F6FD12027E71}" srcOrd="0" destOrd="0" presId="urn:microsoft.com/office/officeart/2005/8/layout/hierarchy1"/>
    <dgm:cxn modelId="{D7490957-8580-4C0E-AA83-7654A61740CC}" srcId="{A54769FD-C6C0-4572-AEDF-0C845B686AE6}" destId="{4B572D7D-30D4-4C70-9DDE-1823E6678EC0}" srcOrd="2" destOrd="0" parTransId="{72359524-2F5C-4DBC-927B-8349C5BF92C9}" sibTransId="{76E0225B-11EB-470E-B21A-8DAAE379FABD}"/>
    <dgm:cxn modelId="{AF356EF8-07A4-4CA6-80E4-B37A70F2B7EC}" type="presOf" srcId="{F191507B-A375-4B08-BF26-5E8A2B9207A5}" destId="{F2923F17-8F3B-462F-8DB4-C959D82EB6CD}" srcOrd="0" destOrd="0" presId="urn:microsoft.com/office/officeart/2005/8/layout/hierarchy1"/>
    <dgm:cxn modelId="{C55D2ACD-994D-40C0-8884-72FA53BDC116}" type="presOf" srcId="{33D30DA0-9B47-4FE6-A0D2-BEC82C7F75AA}" destId="{04FB87E7-614A-4DA1-9B07-03F5C2425E2D}" srcOrd="0" destOrd="0" presId="urn:microsoft.com/office/officeart/2005/8/layout/hierarchy1"/>
    <dgm:cxn modelId="{EBD7CA33-3866-46D5-BB77-B585EBF7B577}" type="presOf" srcId="{A7C7748A-BF65-41FC-95D8-279A9F0AA317}" destId="{C0D168A6-72D1-4440-918E-53C758F87C2A}" srcOrd="0" destOrd="0" presId="urn:microsoft.com/office/officeart/2005/8/layout/hierarchy1"/>
    <dgm:cxn modelId="{147FB3E7-D658-4A12-9E40-7A7A7BFB6809}" type="presOf" srcId="{D1EE4BBB-E249-4F65-BE93-947406502AED}" destId="{685C248A-55D7-4072-A1D6-1CEA25E70DE2}" srcOrd="0" destOrd="0" presId="urn:microsoft.com/office/officeart/2005/8/layout/hierarchy1"/>
    <dgm:cxn modelId="{1AD8B4B7-32A8-43FD-8865-CA91CAA2D10E}" srcId="{4D6DFEBF-3DA9-4EA9-AC70-5F3E4F763452}" destId="{39650F70-3673-4F5E-B84F-D40973E01088}" srcOrd="2" destOrd="0" parTransId="{01D67746-A608-45B3-922A-2CC6079EF7C8}" sibTransId="{F99DC73A-0F87-484C-86B1-DF7028842FBA}"/>
    <dgm:cxn modelId="{8DD9D33E-5C33-4FD4-A496-89963774EA81}" srcId="{5677FB6F-C6DB-4D42-8C8D-F93D2ACAFA09}" destId="{1ADCFC99-63C7-448A-A2C9-57EB7EC2EAC3}" srcOrd="2" destOrd="0" parTransId="{5747104F-0194-4BEA-BD18-DEDF184BC0AA}" sibTransId="{988C9088-6080-4EB5-B26E-00B97FCFC838}"/>
    <dgm:cxn modelId="{DEF7AFFF-B52F-44AE-A8BF-83AC4BA76F0C}" type="presOf" srcId="{A54769FD-C6C0-4572-AEDF-0C845B686AE6}" destId="{A6D2C704-9881-4D2F-8E5C-884BD31C9DE7}" srcOrd="0" destOrd="0" presId="urn:microsoft.com/office/officeart/2005/8/layout/hierarchy1"/>
    <dgm:cxn modelId="{9A5BF885-43EB-4AEF-86F1-40ED0DEC982C}" srcId="{4D6DFEBF-3DA9-4EA9-AC70-5F3E4F763452}" destId="{33D30DA0-9B47-4FE6-A0D2-BEC82C7F75AA}" srcOrd="1" destOrd="0" parTransId="{65FBA490-5C60-485E-97A9-A8517CD46E7C}" sibTransId="{729061DD-729B-4979-91F8-EE8C496F6835}"/>
    <dgm:cxn modelId="{8B85ACEB-0CC3-49B0-B8AB-0EC431D7391C}" type="presOf" srcId="{1ADCFC99-63C7-448A-A2C9-57EB7EC2EAC3}" destId="{05D756A8-B1C1-4D50-9974-121DBB08BD65}" srcOrd="0" destOrd="0" presId="urn:microsoft.com/office/officeart/2005/8/layout/hierarchy1"/>
    <dgm:cxn modelId="{FABD9079-E320-495F-B2EA-2FAE2AEDA60C}" type="presOf" srcId="{5747104F-0194-4BEA-BD18-DEDF184BC0AA}" destId="{2B71B6C8-01C4-4234-A98C-08AECBB3CF9F}" srcOrd="0" destOrd="0" presId="urn:microsoft.com/office/officeart/2005/8/layout/hierarchy1"/>
    <dgm:cxn modelId="{60C6874D-9C29-4D0F-8A2C-B3ECEDACF45A}" type="presOf" srcId="{4B572D7D-30D4-4C70-9DDE-1823E6678EC0}" destId="{31806226-E843-44C5-B5E3-E19A9F1F0553}" srcOrd="0" destOrd="0" presId="urn:microsoft.com/office/officeart/2005/8/layout/hierarchy1"/>
    <dgm:cxn modelId="{1EBD00CE-0DA0-4EF9-BEBD-AB86520116F9}" srcId="{F191507B-A375-4B08-BF26-5E8A2B9207A5}" destId="{A54769FD-C6C0-4572-AEDF-0C845B686AE6}" srcOrd="0" destOrd="0" parTransId="{4295F19E-2612-4C5B-AE2E-557FE4B1A1B8}" sibTransId="{B26067D7-2748-4870-9EAB-5BA7312EA054}"/>
    <dgm:cxn modelId="{54FC9068-CDEA-49CA-A3FC-30A2DC6C8021}" type="presOf" srcId="{01D67746-A608-45B3-922A-2CC6079EF7C8}" destId="{0FA2FD00-23AA-4871-B3E0-BD90A7B7F675}" srcOrd="0" destOrd="0" presId="urn:microsoft.com/office/officeart/2005/8/layout/hierarchy1"/>
    <dgm:cxn modelId="{D3471E08-1CB2-422B-B4D4-1D52B090DB2C}" type="presOf" srcId="{51FD8377-7CEC-4A96-B981-D1BB5F11A631}" destId="{1159C3AD-9AC1-4670-9541-B3345CD14B73}" srcOrd="0" destOrd="0" presId="urn:microsoft.com/office/officeart/2005/8/layout/hierarchy1"/>
    <dgm:cxn modelId="{3CC2A379-1955-4B08-AF43-B2B3989DBC37}" srcId="{A54769FD-C6C0-4572-AEDF-0C845B686AE6}" destId="{4D6DFEBF-3DA9-4EA9-AC70-5F3E4F763452}" srcOrd="0" destOrd="0" parTransId="{D1EE4BBB-E249-4F65-BE93-947406502AED}" sibTransId="{732CBAAA-78F4-4534-A5E4-C2D2B78588BF}"/>
    <dgm:cxn modelId="{088878A6-E662-4DA2-9FAF-01473F608369}" type="presOf" srcId="{E2B61683-E5A7-4880-B081-C5A5D22DAA4B}" destId="{14951E3A-3AC1-4CE1-A5D9-04642B2968D0}" srcOrd="0" destOrd="0" presId="urn:microsoft.com/office/officeart/2005/8/layout/hierarchy1"/>
    <dgm:cxn modelId="{054A3A24-417A-4F5C-B13E-2EAA340FA374}" srcId="{A54769FD-C6C0-4572-AEDF-0C845B686AE6}" destId="{5677FB6F-C6DB-4D42-8C8D-F93D2ACAFA09}" srcOrd="1" destOrd="0" parTransId="{D8C6B191-70AD-4A82-BE3D-01FF17D806B6}" sibTransId="{009520A4-3288-4B23-8F06-EF8C9D1C42DA}"/>
    <dgm:cxn modelId="{97E62454-5FDF-4F4A-ADD9-DF6782BFD80D}" type="presOf" srcId="{5677FB6F-C6DB-4D42-8C8D-F93D2ACAFA09}" destId="{39CE20B1-5F18-4D44-B13F-146A5F6F787A}" srcOrd="0" destOrd="0" presId="urn:microsoft.com/office/officeart/2005/8/layout/hierarchy1"/>
    <dgm:cxn modelId="{8D2FC254-B1E3-404E-8ABB-BFE5E427D1D6}" type="presOf" srcId="{39650F70-3673-4F5E-B84F-D40973E01088}" destId="{A758C84D-F12F-45DF-80E4-110EC9A7D54F}" srcOrd="0" destOrd="0" presId="urn:microsoft.com/office/officeart/2005/8/layout/hierarchy1"/>
    <dgm:cxn modelId="{6B8690BA-5FC1-44FE-A5DF-B32ED598B929}" type="presParOf" srcId="{F2923F17-8F3B-462F-8DB4-C959D82EB6CD}" destId="{C109B4AE-4370-4840-8DD4-812B09E7EDBA}" srcOrd="0" destOrd="0" presId="urn:microsoft.com/office/officeart/2005/8/layout/hierarchy1"/>
    <dgm:cxn modelId="{CB97C491-D6B2-4247-AE48-4929D56457B0}" type="presParOf" srcId="{C109B4AE-4370-4840-8DD4-812B09E7EDBA}" destId="{5A6C1E81-4610-4122-9FE4-754167013984}" srcOrd="0" destOrd="0" presId="urn:microsoft.com/office/officeart/2005/8/layout/hierarchy1"/>
    <dgm:cxn modelId="{D53E7375-5058-4A23-9250-77F14A09F91B}" type="presParOf" srcId="{5A6C1E81-4610-4122-9FE4-754167013984}" destId="{B3E69EC1-56C5-42E1-813F-31D7E6316A02}" srcOrd="0" destOrd="0" presId="urn:microsoft.com/office/officeart/2005/8/layout/hierarchy1"/>
    <dgm:cxn modelId="{C7086E0C-279D-4841-B82B-AA1A5E1E3243}" type="presParOf" srcId="{5A6C1E81-4610-4122-9FE4-754167013984}" destId="{A6D2C704-9881-4D2F-8E5C-884BD31C9DE7}" srcOrd="1" destOrd="0" presId="urn:microsoft.com/office/officeart/2005/8/layout/hierarchy1"/>
    <dgm:cxn modelId="{DA3590EA-0B8E-4139-9B15-277F76693FFC}" type="presParOf" srcId="{C109B4AE-4370-4840-8DD4-812B09E7EDBA}" destId="{5F41C2C2-D5F3-42C0-9DE8-EA78D02BDBAD}" srcOrd="1" destOrd="0" presId="urn:microsoft.com/office/officeart/2005/8/layout/hierarchy1"/>
    <dgm:cxn modelId="{675B061E-8DB0-4509-897B-B49BD9A619A7}" type="presParOf" srcId="{5F41C2C2-D5F3-42C0-9DE8-EA78D02BDBAD}" destId="{685C248A-55D7-4072-A1D6-1CEA25E70DE2}" srcOrd="0" destOrd="0" presId="urn:microsoft.com/office/officeart/2005/8/layout/hierarchy1"/>
    <dgm:cxn modelId="{086EB516-127D-44EB-9A2E-63E5E76A6961}" type="presParOf" srcId="{5F41C2C2-D5F3-42C0-9DE8-EA78D02BDBAD}" destId="{E67EE988-88F7-490F-A4CD-A6C9D16FA480}" srcOrd="1" destOrd="0" presId="urn:microsoft.com/office/officeart/2005/8/layout/hierarchy1"/>
    <dgm:cxn modelId="{F5512682-F868-40DD-8DCC-25D4EAC354DF}" type="presParOf" srcId="{E67EE988-88F7-490F-A4CD-A6C9D16FA480}" destId="{CE2F0E8A-8F0D-48AB-B504-3494BC814160}" srcOrd="0" destOrd="0" presId="urn:microsoft.com/office/officeart/2005/8/layout/hierarchy1"/>
    <dgm:cxn modelId="{6EF3E3E8-37AE-4369-972F-A001AAB6CEBD}" type="presParOf" srcId="{CE2F0E8A-8F0D-48AB-B504-3494BC814160}" destId="{D1BB892C-7178-43AE-9A94-C1EB3D557BDF}" srcOrd="0" destOrd="0" presId="urn:microsoft.com/office/officeart/2005/8/layout/hierarchy1"/>
    <dgm:cxn modelId="{4655B35A-7C0C-46A4-8812-1BA3EE3A4B18}" type="presParOf" srcId="{CE2F0E8A-8F0D-48AB-B504-3494BC814160}" destId="{5C4A0638-79B6-4B5F-8825-D8346CE861E1}" srcOrd="1" destOrd="0" presId="urn:microsoft.com/office/officeart/2005/8/layout/hierarchy1"/>
    <dgm:cxn modelId="{E5050D49-71F7-4601-BB8A-8CC3E09B3ADC}" type="presParOf" srcId="{E67EE988-88F7-490F-A4CD-A6C9D16FA480}" destId="{65A1F71B-D384-4BFD-8E84-6AAF153C7097}" srcOrd="1" destOrd="0" presId="urn:microsoft.com/office/officeart/2005/8/layout/hierarchy1"/>
    <dgm:cxn modelId="{B63C505B-105E-4169-9C76-D50E014DDF97}" type="presParOf" srcId="{65A1F71B-D384-4BFD-8E84-6AAF153C7097}" destId="{C0D168A6-72D1-4440-918E-53C758F87C2A}" srcOrd="0" destOrd="0" presId="urn:microsoft.com/office/officeart/2005/8/layout/hierarchy1"/>
    <dgm:cxn modelId="{F928F07F-64C9-413E-A44E-100917F91A2D}" type="presParOf" srcId="{65A1F71B-D384-4BFD-8E84-6AAF153C7097}" destId="{7864B89C-42FD-4BC9-A106-DC9EB67C1B2F}" srcOrd="1" destOrd="0" presId="urn:microsoft.com/office/officeart/2005/8/layout/hierarchy1"/>
    <dgm:cxn modelId="{E4089C05-C9F9-4155-86E1-2C39AEFB84A9}" type="presParOf" srcId="{7864B89C-42FD-4BC9-A106-DC9EB67C1B2F}" destId="{95CF9DD8-C939-42E0-848A-125415800647}" srcOrd="0" destOrd="0" presId="urn:microsoft.com/office/officeart/2005/8/layout/hierarchy1"/>
    <dgm:cxn modelId="{A9B21921-CDE3-48BE-B47F-2A13099BD44B}" type="presParOf" srcId="{95CF9DD8-C939-42E0-848A-125415800647}" destId="{8434FE03-3B55-47D2-8CD4-10E30EBDA60C}" srcOrd="0" destOrd="0" presId="urn:microsoft.com/office/officeart/2005/8/layout/hierarchy1"/>
    <dgm:cxn modelId="{D5D74B0A-1E2E-4978-9A95-ADF64F0EE97C}" type="presParOf" srcId="{95CF9DD8-C939-42E0-848A-125415800647}" destId="{99757736-D271-41AA-B442-97702CE0D6CA}" srcOrd="1" destOrd="0" presId="urn:microsoft.com/office/officeart/2005/8/layout/hierarchy1"/>
    <dgm:cxn modelId="{5FF9D128-8CF4-41ED-AAB3-B23F7BF383D7}" type="presParOf" srcId="{7864B89C-42FD-4BC9-A106-DC9EB67C1B2F}" destId="{B666382B-D47B-45B2-AF40-AC2D661D71D0}" srcOrd="1" destOrd="0" presId="urn:microsoft.com/office/officeart/2005/8/layout/hierarchy1"/>
    <dgm:cxn modelId="{278AB869-87AF-4ED2-BBB0-7841C5CEF4DC}" type="presParOf" srcId="{65A1F71B-D384-4BFD-8E84-6AAF153C7097}" destId="{11AA0FD8-58CC-46D2-A592-DCDF73F9CDF9}" srcOrd="2" destOrd="0" presId="urn:microsoft.com/office/officeart/2005/8/layout/hierarchy1"/>
    <dgm:cxn modelId="{4D5B1BBF-50CA-421A-995C-5B4598CCA25F}" type="presParOf" srcId="{65A1F71B-D384-4BFD-8E84-6AAF153C7097}" destId="{310327DC-60E9-448C-9D6F-8B71B71C8C19}" srcOrd="3" destOrd="0" presId="urn:microsoft.com/office/officeart/2005/8/layout/hierarchy1"/>
    <dgm:cxn modelId="{AD98D677-4520-4BE8-B967-295373A9964D}" type="presParOf" srcId="{310327DC-60E9-448C-9D6F-8B71B71C8C19}" destId="{A6A7DD3E-DCA3-4534-AEEF-8725EE4DA19F}" srcOrd="0" destOrd="0" presId="urn:microsoft.com/office/officeart/2005/8/layout/hierarchy1"/>
    <dgm:cxn modelId="{B43E8ACE-FB95-4D15-A005-2CDC05A9C70D}" type="presParOf" srcId="{A6A7DD3E-DCA3-4534-AEEF-8725EE4DA19F}" destId="{49735508-0CFA-4E34-88AC-A1A403140041}" srcOrd="0" destOrd="0" presId="urn:microsoft.com/office/officeart/2005/8/layout/hierarchy1"/>
    <dgm:cxn modelId="{04EED8C7-69E7-4126-9D5C-717C2FE64840}" type="presParOf" srcId="{A6A7DD3E-DCA3-4534-AEEF-8725EE4DA19F}" destId="{04FB87E7-614A-4DA1-9B07-03F5C2425E2D}" srcOrd="1" destOrd="0" presId="urn:microsoft.com/office/officeart/2005/8/layout/hierarchy1"/>
    <dgm:cxn modelId="{2297E2EE-3614-411D-BCF7-A8DF33A49ABD}" type="presParOf" srcId="{310327DC-60E9-448C-9D6F-8B71B71C8C19}" destId="{30AEA1C1-B699-440E-BFD0-12AFA603A04A}" srcOrd="1" destOrd="0" presId="urn:microsoft.com/office/officeart/2005/8/layout/hierarchy1"/>
    <dgm:cxn modelId="{AD3CD424-A9E2-4E4B-99DA-273C008937BE}" type="presParOf" srcId="{65A1F71B-D384-4BFD-8E84-6AAF153C7097}" destId="{0FA2FD00-23AA-4871-B3E0-BD90A7B7F675}" srcOrd="4" destOrd="0" presId="urn:microsoft.com/office/officeart/2005/8/layout/hierarchy1"/>
    <dgm:cxn modelId="{BE696272-8598-445B-9924-7DEDE6F82ED1}" type="presParOf" srcId="{65A1F71B-D384-4BFD-8E84-6AAF153C7097}" destId="{4DB960EC-981D-447B-8235-ECD82B53E5B3}" srcOrd="5" destOrd="0" presId="urn:microsoft.com/office/officeart/2005/8/layout/hierarchy1"/>
    <dgm:cxn modelId="{CBEB4214-E9A9-4807-B582-97C05016F05D}" type="presParOf" srcId="{4DB960EC-981D-447B-8235-ECD82B53E5B3}" destId="{761A6C62-E9BC-49FA-9151-DBECA0F28A43}" srcOrd="0" destOrd="0" presId="urn:microsoft.com/office/officeart/2005/8/layout/hierarchy1"/>
    <dgm:cxn modelId="{64863314-012E-4DBC-8580-63D9DD1B31E5}" type="presParOf" srcId="{761A6C62-E9BC-49FA-9151-DBECA0F28A43}" destId="{12752C3A-AB37-4926-B686-0787DEB87133}" srcOrd="0" destOrd="0" presId="urn:microsoft.com/office/officeart/2005/8/layout/hierarchy1"/>
    <dgm:cxn modelId="{DA0A6008-E28C-4897-847F-42C5F51D5AD9}" type="presParOf" srcId="{761A6C62-E9BC-49FA-9151-DBECA0F28A43}" destId="{A758C84D-F12F-45DF-80E4-110EC9A7D54F}" srcOrd="1" destOrd="0" presId="urn:microsoft.com/office/officeart/2005/8/layout/hierarchy1"/>
    <dgm:cxn modelId="{248752A5-D855-4DCB-B249-F5F6FCA1FAC7}" type="presParOf" srcId="{4DB960EC-981D-447B-8235-ECD82B53E5B3}" destId="{986CC803-4986-43E7-8AEC-A2BAE943186F}" srcOrd="1" destOrd="0" presId="urn:microsoft.com/office/officeart/2005/8/layout/hierarchy1"/>
    <dgm:cxn modelId="{F2726DEF-F23F-417E-B3DA-38F8AF8F10E8}" type="presParOf" srcId="{65A1F71B-D384-4BFD-8E84-6AAF153C7097}" destId="{6BDAABB3-4847-45C9-BA27-2A70662CF445}" srcOrd="6" destOrd="0" presId="urn:microsoft.com/office/officeart/2005/8/layout/hierarchy1"/>
    <dgm:cxn modelId="{1A9F91F1-C523-4F98-9DD1-B0B8FB742C88}" type="presParOf" srcId="{65A1F71B-D384-4BFD-8E84-6AAF153C7097}" destId="{8B5C6155-F9A4-409F-BC92-128D4F21F008}" srcOrd="7" destOrd="0" presId="urn:microsoft.com/office/officeart/2005/8/layout/hierarchy1"/>
    <dgm:cxn modelId="{BEFFE22D-930E-4524-8C3E-B97E8F935F67}" type="presParOf" srcId="{8B5C6155-F9A4-409F-BC92-128D4F21F008}" destId="{FC7C59F2-3680-4579-90C6-9F7DC315C480}" srcOrd="0" destOrd="0" presId="urn:microsoft.com/office/officeart/2005/8/layout/hierarchy1"/>
    <dgm:cxn modelId="{B3989366-055F-482F-9EEB-622D83F59942}" type="presParOf" srcId="{FC7C59F2-3680-4579-90C6-9F7DC315C480}" destId="{CE360B82-030B-4C0E-9AC5-FD379C6438F3}" srcOrd="0" destOrd="0" presId="urn:microsoft.com/office/officeart/2005/8/layout/hierarchy1"/>
    <dgm:cxn modelId="{4B35C619-F69E-4059-A891-6AC5C19B03C1}" type="presParOf" srcId="{FC7C59F2-3680-4579-90C6-9F7DC315C480}" destId="{6482FCE7-A952-4C0C-85B0-DC6B0C02992B}" srcOrd="1" destOrd="0" presId="urn:microsoft.com/office/officeart/2005/8/layout/hierarchy1"/>
    <dgm:cxn modelId="{4B6A8DD9-04FD-430D-9BE0-E91ADCCDF169}" type="presParOf" srcId="{8B5C6155-F9A4-409F-BC92-128D4F21F008}" destId="{C6F6D365-B37C-430B-A93B-484D784A2176}" srcOrd="1" destOrd="0" presId="urn:microsoft.com/office/officeart/2005/8/layout/hierarchy1"/>
    <dgm:cxn modelId="{8D29D495-57DF-446F-9FE2-AB25C8F25981}" type="presParOf" srcId="{5F41C2C2-D5F3-42C0-9DE8-EA78D02BDBAD}" destId="{AC15115D-9E4F-4CDB-B6CF-1053265C832E}" srcOrd="2" destOrd="0" presId="urn:microsoft.com/office/officeart/2005/8/layout/hierarchy1"/>
    <dgm:cxn modelId="{ABA82E63-310B-4546-82A3-347915A8C871}" type="presParOf" srcId="{5F41C2C2-D5F3-42C0-9DE8-EA78D02BDBAD}" destId="{EFFBDE25-F394-4C06-A322-AEC651C51B5D}" srcOrd="3" destOrd="0" presId="urn:microsoft.com/office/officeart/2005/8/layout/hierarchy1"/>
    <dgm:cxn modelId="{5968D9AF-B88A-4CFD-82A1-A6F557A87840}" type="presParOf" srcId="{EFFBDE25-F394-4C06-A322-AEC651C51B5D}" destId="{47EEE74A-67EA-4D40-B861-7C2819420756}" srcOrd="0" destOrd="0" presId="urn:microsoft.com/office/officeart/2005/8/layout/hierarchy1"/>
    <dgm:cxn modelId="{296F6204-9E53-438A-B227-5692F3149CC7}" type="presParOf" srcId="{47EEE74A-67EA-4D40-B861-7C2819420756}" destId="{166C4490-DA45-4407-9C38-93826A460551}" srcOrd="0" destOrd="0" presId="urn:microsoft.com/office/officeart/2005/8/layout/hierarchy1"/>
    <dgm:cxn modelId="{2316719D-CBE4-4900-AFE1-D61B4537A5AF}" type="presParOf" srcId="{47EEE74A-67EA-4D40-B861-7C2819420756}" destId="{39CE20B1-5F18-4D44-B13F-146A5F6F787A}" srcOrd="1" destOrd="0" presId="urn:microsoft.com/office/officeart/2005/8/layout/hierarchy1"/>
    <dgm:cxn modelId="{14FB68C7-0AB1-4B1C-9633-5B2BC404DA6B}" type="presParOf" srcId="{EFFBDE25-F394-4C06-A322-AEC651C51B5D}" destId="{AED04C19-AB57-401E-8DEE-7F57D2BABF03}" srcOrd="1" destOrd="0" presId="urn:microsoft.com/office/officeart/2005/8/layout/hierarchy1"/>
    <dgm:cxn modelId="{34B642B5-0F9C-4174-A793-35AD91E892CF}" type="presParOf" srcId="{AED04C19-AB57-401E-8DEE-7F57D2BABF03}" destId="{1159C3AD-9AC1-4670-9541-B3345CD14B73}" srcOrd="0" destOrd="0" presId="urn:microsoft.com/office/officeart/2005/8/layout/hierarchy1"/>
    <dgm:cxn modelId="{45064235-2CF0-4656-A150-635F608E625F}" type="presParOf" srcId="{AED04C19-AB57-401E-8DEE-7F57D2BABF03}" destId="{31B4640A-2087-4BFB-98CA-225AC7EF335F}" srcOrd="1" destOrd="0" presId="urn:microsoft.com/office/officeart/2005/8/layout/hierarchy1"/>
    <dgm:cxn modelId="{AD7393FC-D9D8-426E-8BB2-342E30CBBDEE}" type="presParOf" srcId="{31B4640A-2087-4BFB-98CA-225AC7EF335F}" destId="{F1F402F4-8D1C-4B79-AC24-52E5245C4537}" srcOrd="0" destOrd="0" presId="urn:microsoft.com/office/officeart/2005/8/layout/hierarchy1"/>
    <dgm:cxn modelId="{309820B2-A2F0-4378-9868-D542355DF49A}" type="presParOf" srcId="{F1F402F4-8D1C-4B79-AC24-52E5245C4537}" destId="{BBC6CAEA-BC89-4C8F-8BB2-4D089C97566C}" srcOrd="0" destOrd="0" presId="urn:microsoft.com/office/officeart/2005/8/layout/hierarchy1"/>
    <dgm:cxn modelId="{8E5D5971-E720-4A0B-8940-B7413DB128C8}" type="presParOf" srcId="{F1F402F4-8D1C-4B79-AC24-52E5245C4537}" destId="{53C623C1-45AB-48D8-B497-55F16592674F}" srcOrd="1" destOrd="0" presId="urn:microsoft.com/office/officeart/2005/8/layout/hierarchy1"/>
    <dgm:cxn modelId="{E46639AC-DA5B-4D82-A6AF-92103932D42F}" type="presParOf" srcId="{31B4640A-2087-4BFB-98CA-225AC7EF335F}" destId="{0A6EBD2D-DA19-4AC2-B8E7-B41FE26AD2C5}" srcOrd="1" destOrd="0" presId="urn:microsoft.com/office/officeart/2005/8/layout/hierarchy1"/>
    <dgm:cxn modelId="{DA7929A7-BB09-4C9E-8A3A-D01E311B352D}" type="presParOf" srcId="{AED04C19-AB57-401E-8DEE-7F57D2BABF03}" destId="{D6D6ACE6-E6CA-48B8-AD75-514F4138FC76}" srcOrd="2" destOrd="0" presId="urn:microsoft.com/office/officeart/2005/8/layout/hierarchy1"/>
    <dgm:cxn modelId="{14F1A0A4-58E8-4B36-A8D5-66926AAAEB20}" type="presParOf" srcId="{AED04C19-AB57-401E-8DEE-7F57D2BABF03}" destId="{B4ABED01-A275-45CE-9ED5-3525E0E549FE}" srcOrd="3" destOrd="0" presId="urn:microsoft.com/office/officeart/2005/8/layout/hierarchy1"/>
    <dgm:cxn modelId="{0FF09D33-EA23-4D71-8E51-BD6FAE61E235}" type="presParOf" srcId="{B4ABED01-A275-45CE-9ED5-3525E0E549FE}" destId="{76256A47-8266-4257-9A21-C50296E1BFA3}" srcOrd="0" destOrd="0" presId="urn:microsoft.com/office/officeart/2005/8/layout/hierarchy1"/>
    <dgm:cxn modelId="{234103D5-314D-4970-BB28-A2641C12A360}" type="presParOf" srcId="{76256A47-8266-4257-9A21-C50296E1BFA3}" destId="{C0CEF229-534C-4C12-92BD-2B059D48F258}" srcOrd="0" destOrd="0" presId="urn:microsoft.com/office/officeart/2005/8/layout/hierarchy1"/>
    <dgm:cxn modelId="{1107ADBD-456A-4A64-8C50-51C3066A9D67}" type="presParOf" srcId="{76256A47-8266-4257-9A21-C50296E1BFA3}" destId="{14951E3A-3AC1-4CE1-A5D9-04642B2968D0}" srcOrd="1" destOrd="0" presId="urn:microsoft.com/office/officeart/2005/8/layout/hierarchy1"/>
    <dgm:cxn modelId="{57A4DC6C-DC19-4C8B-BEFD-30DCE9390989}" type="presParOf" srcId="{B4ABED01-A275-45CE-9ED5-3525E0E549FE}" destId="{61A11CFB-E2B8-4A8A-9DFC-E8062A6EE55B}" srcOrd="1" destOrd="0" presId="urn:microsoft.com/office/officeart/2005/8/layout/hierarchy1"/>
    <dgm:cxn modelId="{EDB17582-98E4-4501-AF45-081B7B5FB644}" type="presParOf" srcId="{AED04C19-AB57-401E-8DEE-7F57D2BABF03}" destId="{2B71B6C8-01C4-4234-A98C-08AECBB3CF9F}" srcOrd="4" destOrd="0" presId="urn:microsoft.com/office/officeart/2005/8/layout/hierarchy1"/>
    <dgm:cxn modelId="{7258DAF6-5CDA-43D0-968E-83ADD1C21A3B}" type="presParOf" srcId="{AED04C19-AB57-401E-8DEE-7F57D2BABF03}" destId="{4C293A47-B094-4B5A-BE94-0259FAEE35F7}" srcOrd="5" destOrd="0" presId="urn:microsoft.com/office/officeart/2005/8/layout/hierarchy1"/>
    <dgm:cxn modelId="{2AE4CDC4-E920-448F-A2A7-0BC4076788A5}" type="presParOf" srcId="{4C293A47-B094-4B5A-BE94-0259FAEE35F7}" destId="{0E538D84-275B-420A-BC13-F2AF6E3F438D}" srcOrd="0" destOrd="0" presId="urn:microsoft.com/office/officeart/2005/8/layout/hierarchy1"/>
    <dgm:cxn modelId="{57912CAB-C4AA-4103-A8A4-021816394BBC}" type="presParOf" srcId="{0E538D84-275B-420A-BC13-F2AF6E3F438D}" destId="{0BB85FF2-96AE-4293-8977-6B59E642DCA0}" srcOrd="0" destOrd="0" presId="urn:microsoft.com/office/officeart/2005/8/layout/hierarchy1"/>
    <dgm:cxn modelId="{36472328-7A1F-4045-9385-0E01CAF6E84F}" type="presParOf" srcId="{0E538D84-275B-420A-BC13-F2AF6E3F438D}" destId="{05D756A8-B1C1-4D50-9974-121DBB08BD65}" srcOrd="1" destOrd="0" presId="urn:microsoft.com/office/officeart/2005/8/layout/hierarchy1"/>
    <dgm:cxn modelId="{D0B8D516-7BF5-434E-A6EB-2A24C16C0259}" type="presParOf" srcId="{4C293A47-B094-4B5A-BE94-0259FAEE35F7}" destId="{03C319E0-BC0B-456C-9B5E-5D57C8208E9B}" srcOrd="1" destOrd="0" presId="urn:microsoft.com/office/officeart/2005/8/layout/hierarchy1"/>
    <dgm:cxn modelId="{82B09A85-0244-45B1-82BA-02732BED87B8}" type="presParOf" srcId="{5F41C2C2-D5F3-42C0-9DE8-EA78D02BDBAD}" destId="{9C569869-5ABE-4A57-8DFB-F6FD12027E71}" srcOrd="4" destOrd="0" presId="urn:microsoft.com/office/officeart/2005/8/layout/hierarchy1"/>
    <dgm:cxn modelId="{E0753F80-4EE1-417B-A01E-0D48012284F2}" type="presParOf" srcId="{5F41C2C2-D5F3-42C0-9DE8-EA78D02BDBAD}" destId="{4B09DD8D-4131-4FD1-AB7C-DFDC9C886C81}" srcOrd="5" destOrd="0" presId="urn:microsoft.com/office/officeart/2005/8/layout/hierarchy1"/>
    <dgm:cxn modelId="{33F6C1D3-0F14-45C6-BC14-EF01C0DB1884}" type="presParOf" srcId="{4B09DD8D-4131-4FD1-AB7C-DFDC9C886C81}" destId="{E39A2AAE-B372-4D81-BA64-053CFB73E897}" srcOrd="0" destOrd="0" presId="urn:microsoft.com/office/officeart/2005/8/layout/hierarchy1"/>
    <dgm:cxn modelId="{208D76BD-B0FE-432D-B80D-213CBD443E98}" type="presParOf" srcId="{E39A2AAE-B372-4D81-BA64-053CFB73E897}" destId="{21FF972A-5A2E-499C-87DA-ABC8534CE6DB}" srcOrd="0" destOrd="0" presId="urn:microsoft.com/office/officeart/2005/8/layout/hierarchy1"/>
    <dgm:cxn modelId="{142EE2C9-17ED-4145-A032-760E102A154B}" type="presParOf" srcId="{E39A2AAE-B372-4D81-BA64-053CFB73E897}" destId="{31806226-E843-44C5-B5E3-E19A9F1F0553}" srcOrd="1" destOrd="0" presId="urn:microsoft.com/office/officeart/2005/8/layout/hierarchy1"/>
    <dgm:cxn modelId="{2DB3904B-CE7C-4220-831B-BE7F79E4EC4E}" type="presParOf" srcId="{4B09DD8D-4131-4FD1-AB7C-DFDC9C886C81}" destId="{C0C0C960-E6A0-4555-B2A1-E25C530149C1}" srcOrd="1" destOrd="0" presId="urn:microsoft.com/office/officeart/2005/8/layout/hierarchy1"/>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AU"/>
          </a:p>
        </p:txBody>
      </p:sp>
      <p:sp>
        <p:nvSpPr>
          <p:cNvPr id="3" name="Date Placeholder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B670A952-92EF-4CF8-A4F0-55E70B95D35F}" type="datetimeFigureOut">
              <a:rPr lang="en-US"/>
              <a:pPr>
                <a:defRPr/>
              </a:pPr>
              <a:t>3/16/2010</a:t>
            </a:fld>
            <a:endParaRPr lang="en-AU"/>
          </a:p>
        </p:txBody>
      </p:sp>
      <p:sp>
        <p:nvSpPr>
          <p:cNvPr id="4" name="Footer Placeholder 3"/>
          <p:cNvSpPr>
            <a:spLocks noGrp="1"/>
          </p:cNvSpPr>
          <p:nvPr>
            <p:ph type="ftr" sz="quarter" idx="2"/>
          </p:nvPr>
        </p:nvSpPr>
        <p:spPr>
          <a:xfrm>
            <a:off x="0" y="9447213"/>
            <a:ext cx="29718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AU"/>
          </a:p>
        </p:txBody>
      </p:sp>
      <p:sp>
        <p:nvSpPr>
          <p:cNvPr id="5" name="Slide Number Placeholder 4"/>
          <p:cNvSpPr>
            <a:spLocks noGrp="1"/>
          </p:cNvSpPr>
          <p:nvPr>
            <p:ph type="sldNum" sz="quarter" idx="3"/>
          </p:nvPr>
        </p:nvSpPr>
        <p:spPr>
          <a:xfrm>
            <a:off x="3884613" y="9447213"/>
            <a:ext cx="29718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3731688D-E807-45E8-A3F6-0DFB8F80D936}" type="slidenum">
              <a:rPr lang="en-AU"/>
              <a:pPr>
                <a:defRPr/>
              </a:pPr>
              <a:t>‹N°›</a:t>
            </a:fld>
            <a:endParaRPr lang="en-A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AU"/>
          </a:p>
        </p:txBody>
      </p:sp>
      <p:sp>
        <p:nvSpPr>
          <p:cNvPr id="3" name="Date Placeholder 2"/>
          <p:cNvSpPr>
            <a:spLocks noGrp="1"/>
          </p:cNvSpPr>
          <p:nvPr>
            <p:ph type="dt" idx="1"/>
          </p:nvPr>
        </p:nvSpPr>
        <p:spPr>
          <a:xfrm>
            <a:off x="3884613" y="0"/>
            <a:ext cx="2971800" cy="4968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7E653674-71B1-4F39-9536-62E28C48E05D}" type="datetimeFigureOut">
              <a:rPr lang="en-US"/>
              <a:pPr>
                <a:defRPr/>
              </a:pPr>
              <a:t>3/16/2010</a:t>
            </a:fld>
            <a:endParaRPr lang="en-AU"/>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5800" y="4724400"/>
            <a:ext cx="5486400" cy="44751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a:p>
        </p:txBody>
      </p:sp>
      <p:sp>
        <p:nvSpPr>
          <p:cNvPr id="6" name="Footer Placeholder 5"/>
          <p:cNvSpPr>
            <a:spLocks noGrp="1"/>
          </p:cNvSpPr>
          <p:nvPr>
            <p:ph type="ftr" sz="quarter" idx="4"/>
          </p:nvPr>
        </p:nvSpPr>
        <p:spPr>
          <a:xfrm>
            <a:off x="0" y="9447213"/>
            <a:ext cx="29718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AU"/>
          </a:p>
        </p:txBody>
      </p:sp>
      <p:sp>
        <p:nvSpPr>
          <p:cNvPr id="7" name="Slide Number Placeholder 6"/>
          <p:cNvSpPr>
            <a:spLocks noGrp="1"/>
          </p:cNvSpPr>
          <p:nvPr>
            <p:ph type="sldNum" sz="quarter" idx="5"/>
          </p:nvPr>
        </p:nvSpPr>
        <p:spPr>
          <a:xfrm>
            <a:off x="3884613" y="9447213"/>
            <a:ext cx="29718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F37E5563-8341-410A-B3EA-49114596C732}" type="slidenum">
              <a:rPr lang="en-AU"/>
              <a:pPr>
                <a:defRPr/>
              </a:pPr>
              <a:t>‹N°›</a:t>
            </a:fld>
            <a:endParaRPr lang="en-A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2BEA4ED-1AC0-407B-9218-1927A519DA0F}" type="slidenum">
              <a:rPr lang="en-US"/>
              <a:pPr fontAlgn="base">
                <a:spcBef>
                  <a:spcPct val="0"/>
                </a:spcBef>
                <a:spcAft>
                  <a:spcPct val="0"/>
                </a:spcAft>
              </a:pPr>
              <a:t>22</a:t>
            </a:fld>
            <a:endParaRPr lang="en-US"/>
          </a:p>
        </p:txBody>
      </p:sp>
      <p:sp>
        <p:nvSpPr>
          <p:cNvPr id="399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pPr>
              <a:defRPr/>
            </a:pPr>
            <a:fld id="{F73BE136-E518-409D-8AA4-71F968D9DBB1}" type="datetimeFigureOut">
              <a:rPr lang="en-US"/>
              <a:pPr>
                <a:defRPr/>
              </a:pPr>
              <a:t>3/16/2010</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75279568-0473-4B4A-B9E2-90A05B3C732E}" type="slidenum">
              <a:rPr lang="en-AU"/>
              <a:pPr>
                <a:defRPr/>
              </a:pPr>
              <a:t>‹N°›</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0F114B30-FCA7-4E94-9E8B-DF8AD237A993}" type="datetimeFigureOut">
              <a:rPr lang="en-US"/>
              <a:pPr>
                <a:defRPr/>
              </a:pPr>
              <a:t>3/16/2010</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BD7CCAE5-6FBD-40FA-93A6-5FB7623A6551}" type="slidenum">
              <a:rPr lang="en-AU"/>
              <a:pPr>
                <a:defRPr/>
              </a:pPr>
              <a:t>‹N°›</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481BA506-8F48-4829-A06B-C32DFB1DA06C}" type="datetimeFigureOut">
              <a:rPr lang="en-US"/>
              <a:pPr>
                <a:defRPr/>
              </a:pPr>
              <a:t>3/16/2010</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5C4E3638-F576-4DCF-8D45-A276C6C4CD94}" type="slidenum">
              <a:rPr lang="en-AU"/>
              <a:pPr>
                <a:defRPr/>
              </a:pPr>
              <a:t>‹N°›</a:t>
            </a:fld>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3" name="Date Placeholder 2"/>
          <p:cNvSpPr>
            <a:spLocks noGrp="1"/>
          </p:cNvSpPr>
          <p:nvPr>
            <p:ph type="dt" sz="half" idx="10"/>
          </p:nvPr>
        </p:nvSpPr>
        <p:spPr>
          <a:xfrm>
            <a:off x="457200" y="6243638"/>
            <a:ext cx="2133600" cy="45720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3638"/>
            <a:ext cx="2133600" cy="457200"/>
          </a:xfrm>
        </p:spPr>
        <p:txBody>
          <a:bodyPr/>
          <a:lstStyle>
            <a:lvl1pPr>
              <a:defRPr/>
            </a:lvl1pPr>
          </a:lstStyle>
          <a:p>
            <a:pPr>
              <a:defRPr/>
            </a:pPr>
            <a:fld id="{256678E8-6595-4811-9821-46131A49AA6A}" type="slidenum">
              <a:rPr lang="en-US"/>
              <a:pPr>
                <a:defRPr/>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pPr>
              <a:defRPr/>
            </a:pPr>
            <a:fld id="{A9596461-19D0-44D2-B5AF-58FB19828F73}" type="datetimeFigureOut">
              <a:rPr lang="en-US"/>
              <a:pPr>
                <a:defRPr/>
              </a:pPr>
              <a:t>3/16/2010</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EE0D8755-5A6F-4623-B0D2-9DD128645DBD}" type="slidenum">
              <a:rPr lang="en-AU"/>
              <a:pPr>
                <a:defRPr/>
              </a:pPr>
              <a:t>‹N°›</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A9ECC0D-3543-4F82-8873-A5B9DE57F889}" type="datetimeFigureOut">
              <a:rPr lang="en-US"/>
              <a:pPr>
                <a:defRPr/>
              </a:pPr>
              <a:t>3/16/2010</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E90BB30F-378A-4B7E-8AEA-B8C5001D5F50}" type="slidenum">
              <a:rPr lang="en-AU"/>
              <a:pPr>
                <a:defRPr/>
              </a:pPr>
              <a:t>‹N°›</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3"/>
          <p:cNvSpPr>
            <a:spLocks noGrp="1"/>
          </p:cNvSpPr>
          <p:nvPr>
            <p:ph type="dt" sz="half" idx="10"/>
          </p:nvPr>
        </p:nvSpPr>
        <p:spPr/>
        <p:txBody>
          <a:bodyPr/>
          <a:lstStyle>
            <a:lvl1pPr>
              <a:defRPr/>
            </a:lvl1pPr>
          </a:lstStyle>
          <a:p>
            <a:pPr>
              <a:defRPr/>
            </a:pPr>
            <a:fld id="{ED887F18-951E-4758-84D7-3A0A9AC7D5D7}" type="datetimeFigureOut">
              <a:rPr lang="en-US"/>
              <a:pPr>
                <a:defRPr/>
              </a:pPr>
              <a:t>3/16/2010</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5E87ACEE-A688-4D52-A36A-11336F2B9FF8}" type="slidenum">
              <a:rPr lang="en-AU"/>
              <a:pPr>
                <a:defRPr/>
              </a:pPr>
              <a:t>‹N°›</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3"/>
          <p:cNvSpPr>
            <a:spLocks noGrp="1"/>
          </p:cNvSpPr>
          <p:nvPr>
            <p:ph type="dt" sz="half" idx="10"/>
          </p:nvPr>
        </p:nvSpPr>
        <p:spPr/>
        <p:txBody>
          <a:bodyPr/>
          <a:lstStyle>
            <a:lvl1pPr>
              <a:defRPr/>
            </a:lvl1pPr>
          </a:lstStyle>
          <a:p>
            <a:pPr>
              <a:defRPr/>
            </a:pPr>
            <a:fld id="{68EB7297-7B1A-4F46-9D81-9E1880ED5981}" type="datetimeFigureOut">
              <a:rPr lang="en-US"/>
              <a:pPr>
                <a:defRPr/>
              </a:pPr>
              <a:t>3/16/2010</a:t>
            </a:fld>
            <a:endParaRPr lang="en-AU"/>
          </a:p>
        </p:txBody>
      </p:sp>
      <p:sp>
        <p:nvSpPr>
          <p:cNvPr id="8" name="Footer Placeholder 4"/>
          <p:cNvSpPr>
            <a:spLocks noGrp="1"/>
          </p:cNvSpPr>
          <p:nvPr>
            <p:ph type="ftr" sz="quarter" idx="11"/>
          </p:nvPr>
        </p:nvSpPr>
        <p:spPr/>
        <p:txBody>
          <a:bodyPr/>
          <a:lstStyle>
            <a:lvl1pPr>
              <a:defRPr/>
            </a:lvl1pPr>
          </a:lstStyle>
          <a:p>
            <a:pPr>
              <a:defRPr/>
            </a:pPr>
            <a:endParaRPr lang="en-AU"/>
          </a:p>
        </p:txBody>
      </p:sp>
      <p:sp>
        <p:nvSpPr>
          <p:cNvPr id="9" name="Slide Number Placeholder 5"/>
          <p:cNvSpPr>
            <a:spLocks noGrp="1"/>
          </p:cNvSpPr>
          <p:nvPr>
            <p:ph type="sldNum" sz="quarter" idx="12"/>
          </p:nvPr>
        </p:nvSpPr>
        <p:spPr/>
        <p:txBody>
          <a:bodyPr/>
          <a:lstStyle>
            <a:lvl1pPr>
              <a:defRPr/>
            </a:lvl1pPr>
          </a:lstStyle>
          <a:p>
            <a:pPr>
              <a:defRPr/>
            </a:pPr>
            <a:fld id="{DF4D5AB2-DE65-472F-A13D-5CE81915DFA1}" type="slidenum">
              <a:rPr lang="en-AU"/>
              <a:pPr>
                <a:defRPr/>
              </a:pPr>
              <a:t>‹N°›</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fld id="{6891127B-545B-4BAB-BD6A-8543C2BA93CB}" type="datetimeFigureOut">
              <a:rPr lang="en-US"/>
              <a:pPr>
                <a:defRPr/>
              </a:pPr>
              <a:t>3/16/2010</a:t>
            </a:fld>
            <a:endParaRPr lang="en-AU"/>
          </a:p>
        </p:txBody>
      </p:sp>
      <p:sp>
        <p:nvSpPr>
          <p:cNvPr id="4" name="Footer Placeholder 4"/>
          <p:cNvSpPr>
            <a:spLocks noGrp="1"/>
          </p:cNvSpPr>
          <p:nvPr>
            <p:ph type="ftr" sz="quarter" idx="11"/>
          </p:nvPr>
        </p:nvSpPr>
        <p:spPr/>
        <p:txBody>
          <a:bodyPr/>
          <a:lstStyle>
            <a:lvl1pPr>
              <a:defRPr/>
            </a:lvl1pPr>
          </a:lstStyle>
          <a:p>
            <a:pPr>
              <a:defRPr/>
            </a:pPr>
            <a:endParaRPr lang="en-AU"/>
          </a:p>
        </p:txBody>
      </p:sp>
      <p:sp>
        <p:nvSpPr>
          <p:cNvPr id="5" name="Slide Number Placeholder 5"/>
          <p:cNvSpPr>
            <a:spLocks noGrp="1"/>
          </p:cNvSpPr>
          <p:nvPr>
            <p:ph type="sldNum" sz="quarter" idx="12"/>
          </p:nvPr>
        </p:nvSpPr>
        <p:spPr/>
        <p:txBody>
          <a:bodyPr/>
          <a:lstStyle>
            <a:lvl1pPr>
              <a:defRPr/>
            </a:lvl1pPr>
          </a:lstStyle>
          <a:p>
            <a:pPr>
              <a:defRPr/>
            </a:pPr>
            <a:fld id="{B8CFA604-F9AA-44E7-9AEE-CED2B5119B60}" type="slidenum">
              <a:rPr lang="en-AU"/>
              <a:pPr>
                <a:defRPr/>
              </a:pPr>
              <a:t>‹N°›</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7503C78-C2F0-4ABC-BBC7-64E43D54A003}" type="datetimeFigureOut">
              <a:rPr lang="en-US"/>
              <a:pPr>
                <a:defRPr/>
              </a:pPr>
              <a:t>3/16/2010</a:t>
            </a:fld>
            <a:endParaRPr lang="en-AU"/>
          </a:p>
        </p:txBody>
      </p:sp>
      <p:sp>
        <p:nvSpPr>
          <p:cNvPr id="3" name="Footer Placeholder 4"/>
          <p:cNvSpPr>
            <a:spLocks noGrp="1"/>
          </p:cNvSpPr>
          <p:nvPr>
            <p:ph type="ftr" sz="quarter" idx="11"/>
          </p:nvPr>
        </p:nvSpPr>
        <p:spPr/>
        <p:txBody>
          <a:bodyPr/>
          <a:lstStyle>
            <a:lvl1pPr>
              <a:defRPr/>
            </a:lvl1pPr>
          </a:lstStyle>
          <a:p>
            <a:pPr>
              <a:defRPr/>
            </a:pPr>
            <a:endParaRPr lang="en-AU"/>
          </a:p>
        </p:txBody>
      </p:sp>
      <p:sp>
        <p:nvSpPr>
          <p:cNvPr id="4" name="Slide Number Placeholder 5"/>
          <p:cNvSpPr>
            <a:spLocks noGrp="1"/>
          </p:cNvSpPr>
          <p:nvPr>
            <p:ph type="sldNum" sz="quarter" idx="12"/>
          </p:nvPr>
        </p:nvSpPr>
        <p:spPr/>
        <p:txBody>
          <a:bodyPr/>
          <a:lstStyle>
            <a:lvl1pPr>
              <a:defRPr/>
            </a:lvl1pPr>
          </a:lstStyle>
          <a:p>
            <a:pPr>
              <a:defRPr/>
            </a:pPr>
            <a:fld id="{C14015FA-2EAB-4479-A262-1485247D188F}" type="slidenum">
              <a:rPr lang="en-AU"/>
              <a:pPr>
                <a:defRPr/>
              </a:pPr>
              <a:t>‹N°›</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C76A974-2EA2-4FE4-B27A-A0F34EF7F45D}" type="datetimeFigureOut">
              <a:rPr lang="en-US"/>
              <a:pPr>
                <a:defRPr/>
              </a:pPr>
              <a:t>3/16/2010</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2CE874FF-81F8-4BF1-87EA-C164163E0C0D}" type="slidenum">
              <a:rPr lang="en-AU"/>
              <a:pPr>
                <a:defRPr/>
              </a:pPr>
              <a:t>‹N°›</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C43158-4AFD-4BA4-A360-605E66859A47}" type="datetimeFigureOut">
              <a:rPr lang="en-US"/>
              <a:pPr>
                <a:defRPr/>
              </a:pPr>
              <a:t>3/16/2010</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5568692D-5961-4B04-A4FF-B1758C5385A0}" type="slidenum">
              <a:rPr lang="en-AU"/>
              <a:pPr>
                <a:defRPr/>
              </a:pPr>
              <a:t>‹N°›</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6B981C1C-9717-4978-90E6-3F47A51ECAF2}" type="datetimeFigureOut">
              <a:rPr lang="en-US"/>
              <a:pPr>
                <a:defRPr/>
              </a:pPr>
              <a:t>3/16/2010</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2F5C87AE-4EA7-4FEE-8BD5-342107C698D5}" type="slidenum">
              <a:rPr lang="en-AU"/>
              <a:pPr>
                <a:defRPr/>
              </a:pPr>
              <a:t>‹N°›</a:t>
            </a:fld>
            <a:endParaRPr lang="en-AU"/>
          </a:p>
        </p:txBody>
      </p:sp>
    </p:spTree>
  </p:cSld>
  <p:clrMap bg1="dk1" tx1="lt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8.gif"/><Relationship Id="rId5" Type="http://schemas.openxmlformats.org/officeDocument/2006/relationships/image" Target="../media/image6.jpe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5.gif"/><Relationship Id="rId17" Type="http://schemas.openxmlformats.org/officeDocument/2006/relationships/image" Target="../media/image18.gif"/><Relationship Id="rId2" Type="http://schemas.openxmlformats.org/officeDocument/2006/relationships/image" Target="../media/image5.png"/><Relationship Id="rId16" Type="http://schemas.openxmlformats.org/officeDocument/2006/relationships/hyperlink" Target="http://www.undp.org/" TargetMode="External"/><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gif"/><Relationship Id="rId15" Type="http://schemas.openxmlformats.org/officeDocument/2006/relationships/image" Target="../media/image17.gif"/><Relationship Id="rId10" Type="http://schemas.openxmlformats.org/officeDocument/2006/relationships/image" Target="../media/image13.gif"/><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hyperlink" Target="http://www.unido.org/index.php?id=28"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1"/>
          <p:cNvSpPr txBox="1">
            <a:spLocks noChangeArrowheads="1"/>
          </p:cNvSpPr>
          <p:nvPr/>
        </p:nvSpPr>
        <p:spPr bwMode="auto">
          <a:xfrm>
            <a:off x="571500" y="1143000"/>
            <a:ext cx="8072438" cy="954088"/>
          </a:xfrm>
          <a:prstGeom prst="rect">
            <a:avLst/>
          </a:prstGeom>
          <a:noFill/>
          <a:ln w="9525">
            <a:noFill/>
            <a:miter lim="800000"/>
            <a:headEnd/>
            <a:tailEnd/>
          </a:ln>
        </p:spPr>
        <p:txBody>
          <a:bodyPr>
            <a:spAutoFit/>
          </a:bodyPr>
          <a:lstStyle/>
          <a:p>
            <a:pPr algn="ctr"/>
            <a:r>
              <a:rPr lang="en-AU" sz="2800">
                <a:latin typeface="Calibri" pitchFamily="34" charset="0"/>
              </a:rPr>
              <a:t>A PRACTICAL WAY TO INTRODUCE A WORLDWIDE JEWELLERY ETHICAL TRADE SYSTEM.</a:t>
            </a:r>
          </a:p>
        </p:txBody>
      </p:sp>
      <p:sp>
        <p:nvSpPr>
          <p:cNvPr id="16386" name="TextBox 2"/>
          <p:cNvSpPr txBox="1">
            <a:spLocks noChangeArrowheads="1"/>
          </p:cNvSpPr>
          <p:nvPr/>
        </p:nvSpPr>
        <p:spPr bwMode="auto">
          <a:xfrm>
            <a:off x="1535113" y="2857500"/>
            <a:ext cx="6145212" cy="738188"/>
          </a:xfrm>
          <a:prstGeom prst="rect">
            <a:avLst/>
          </a:prstGeom>
          <a:noFill/>
          <a:ln w="9525">
            <a:noFill/>
            <a:miter lim="800000"/>
            <a:headEnd/>
            <a:tailEnd/>
          </a:ln>
        </p:spPr>
        <p:txBody>
          <a:bodyPr>
            <a:spAutoFit/>
          </a:bodyPr>
          <a:lstStyle/>
          <a:p>
            <a:pPr algn="ctr"/>
            <a:r>
              <a:rPr lang="en-AU" sz="2400">
                <a:latin typeface="Calibri" pitchFamily="34" charset="0"/>
              </a:rPr>
              <a:t>RAPAPORT FAIR TRADE JEWELRY CONFERENCE</a:t>
            </a:r>
          </a:p>
          <a:p>
            <a:endParaRPr lang="en-AU">
              <a:latin typeface="Calibri" pitchFamily="34" charset="0"/>
            </a:endParaRPr>
          </a:p>
        </p:txBody>
      </p:sp>
      <p:sp>
        <p:nvSpPr>
          <p:cNvPr id="16387" name="TextBox 3"/>
          <p:cNvSpPr txBox="1">
            <a:spLocks noChangeArrowheads="1"/>
          </p:cNvSpPr>
          <p:nvPr/>
        </p:nvSpPr>
        <p:spPr bwMode="auto">
          <a:xfrm>
            <a:off x="5572125" y="5643563"/>
            <a:ext cx="3143250" cy="1200150"/>
          </a:xfrm>
          <a:prstGeom prst="rect">
            <a:avLst/>
          </a:prstGeom>
          <a:noFill/>
          <a:ln w="9525">
            <a:noFill/>
            <a:miter lim="800000"/>
            <a:headEnd/>
            <a:tailEnd/>
          </a:ln>
        </p:spPr>
        <p:txBody>
          <a:bodyPr>
            <a:spAutoFit/>
          </a:bodyPr>
          <a:lstStyle/>
          <a:p>
            <a:r>
              <a:rPr lang="en-AU">
                <a:latin typeface="Calibri" pitchFamily="34" charset="0"/>
              </a:rPr>
              <a:t>Presented by: Damien Cody</a:t>
            </a:r>
          </a:p>
          <a:p>
            <a:r>
              <a:rPr lang="en-AU">
                <a:latin typeface="Calibri" pitchFamily="34" charset="0"/>
              </a:rPr>
              <a:t>	        ICA Ambassador 	        Australia</a:t>
            </a:r>
          </a:p>
          <a:p>
            <a:endParaRPr lang="en-AU">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2"/>
          <p:cNvSpPr txBox="1">
            <a:spLocks noChangeArrowheads="1"/>
          </p:cNvSpPr>
          <p:nvPr/>
        </p:nvSpPr>
        <p:spPr bwMode="auto">
          <a:xfrm>
            <a:off x="1071563" y="642938"/>
            <a:ext cx="6929437" cy="461962"/>
          </a:xfrm>
          <a:prstGeom prst="rect">
            <a:avLst/>
          </a:prstGeom>
          <a:noFill/>
          <a:ln w="9525">
            <a:noFill/>
            <a:miter lim="800000"/>
            <a:headEnd/>
            <a:tailEnd/>
          </a:ln>
        </p:spPr>
        <p:txBody>
          <a:bodyPr>
            <a:spAutoFit/>
          </a:bodyPr>
          <a:lstStyle/>
          <a:p>
            <a:r>
              <a:rPr lang="en-US" sz="2400" b="1">
                <a:latin typeface="Calibri" pitchFamily="34" charset="0"/>
              </a:rPr>
              <a:t>Ethical Trade Issues Facing First Tier - Mining </a:t>
            </a:r>
            <a:endParaRPr lang="en-AU" sz="2400" b="1">
              <a:latin typeface="Calibri" pitchFamily="34" charset="0"/>
            </a:endParaRPr>
          </a:p>
        </p:txBody>
      </p:sp>
      <p:sp>
        <p:nvSpPr>
          <p:cNvPr id="26626" name="TextBox 4"/>
          <p:cNvSpPr txBox="1">
            <a:spLocks noChangeArrowheads="1"/>
          </p:cNvSpPr>
          <p:nvPr/>
        </p:nvSpPr>
        <p:spPr bwMode="auto">
          <a:xfrm>
            <a:off x="1643063" y="1214438"/>
            <a:ext cx="2786062" cy="5354637"/>
          </a:xfrm>
          <a:prstGeom prst="rect">
            <a:avLst/>
          </a:prstGeom>
          <a:noFill/>
          <a:ln w="9525">
            <a:noFill/>
            <a:miter lim="800000"/>
            <a:headEnd/>
            <a:tailEnd/>
          </a:ln>
        </p:spPr>
        <p:txBody>
          <a:bodyPr>
            <a:spAutoFit/>
          </a:bodyPr>
          <a:lstStyle/>
          <a:p>
            <a:pPr>
              <a:buFont typeface="Arial" charset="0"/>
              <a:buChar char="•"/>
            </a:pPr>
            <a:r>
              <a:rPr lang="en-US">
                <a:latin typeface="Calibri" pitchFamily="34" charset="0"/>
              </a:rPr>
              <a:t>  Labour issues</a:t>
            </a:r>
          </a:p>
          <a:p>
            <a:endParaRPr lang="en-US">
              <a:latin typeface="Calibri" pitchFamily="34" charset="0"/>
            </a:endParaRPr>
          </a:p>
          <a:p>
            <a:endParaRPr lang="en-US">
              <a:latin typeface="Calibri" pitchFamily="34" charset="0"/>
            </a:endParaRPr>
          </a:p>
          <a:p>
            <a:endParaRPr lang="en-US">
              <a:latin typeface="Calibri" pitchFamily="34" charset="0"/>
            </a:endParaRPr>
          </a:p>
          <a:p>
            <a:endParaRPr lang="en-US">
              <a:latin typeface="Calibri" pitchFamily="34" charset="0"/>
            </a:endParaRPr>
          </a:p>
          <a:p>
            <a:endParaRPr lang="en-US">
              <a:latin typeface="Calibri" pitchFamily="34" charset="0"/>
            </a:endParaRPr>
          </a:p>
          <a:p>
            <a:pPr>
              <a:buFont typeface="Arial" charset="0"/>
              <a:buChar char="•"/>
            </a:pPr>
            <a:r>
              <a:rPr lang="en-US">
                <a:latin typeface="Calibri" pitchFamily="34" charset="0"/>
              </a:rPr>
              <a:t>  Environmental issues</a:t>
            </a:r>
          </a:p>
          <a:p>
            <a:pPr>
              <a:buFont typeface="Arial" charset="0"/>
              <a:buChar char="•"/>
            </a:pPr>
            <a:endParaRPr lang="en-US">
              <a:latin typeface="Calibri" pitchFamily="34" charset="0"/>
            </a:endParaRPr>
          </a:p>
          <a:p>
            <a:endParaRPr lang="en-US">
              <a:latin typeface="Calibri" pitchFamily="34" charset="0"/>
            </a:endParaRPr>
          </a:p>
          <a:p>
            <a:endParaRPr lang="en-US">
              <a:latin typeface="Calibri" pitchFamily="34" charset="0"/>
            </a:endParaRPr>
          </a:p>
          <a:p>
            <a:endParaRPr lang="en-US">
              <a:latin typeface="Calibri" pitchFamily="34" charset="0"/>
            </a:endParaRPr>
          </a:p>
          <a:p>
            <a:endParaRPr lang="en-US">
              <a:latin typeface="Calibri" pitchFamily="34" charset="0"/>
            </a:endParaRPr>
          </a:p>
          <a:p>
            <a:pPr>
              <a:buFont typeface="Arial" charset="0"/>
              <a:buChar char="•"/>
            </a:pPr>
            <a:r>
              <a:rPr lang="en-US">
                <a:latin typeface="Calibri" pitchFamily="34" charset="0"/>
              </a:rPr>
              <a:t>  Who receives the returns</a:t>
            </a:r>
          </a:p>
          <a:p>
            <a:endParaRPr lang="en-US">
              <a:latin typeface="Calibri" pitchFamily="34" charset="0"/>
            </a:endParaRPr>
          </a:p>
          <a:p>
            <a:pPr>
              <a:buFont typeface="Arial" charset="0"/>
              <a:buChar char="•"/>
            </a:pPr>
            <a:endParaRPr lang="en-US">
              <a:latin typeface="Calibri" pitchFamily="34" charset="0"/>
            </a:endParaRPr>
          </a:p>
          <a:p>
            <a:endParaRPr lang="en-US">
              <a:latin typeface="Calibri" pitchFamily="34" charset="0"/>
            </a:endParaRPr>
          </a:p>
          <a:p>
            <a:endParaRPr lang="en-US">
              <a:latin typeface="Calibri" pitchFamily="34" charset="0"/>
            </a:endParaRPr>
          </a:p>
          <a:p>
            <a:endParaRPr lang="en-US">
              <a:latin typeface="Calibri" pitchFamily="34" charset="0"/>
            </a:endParaRPr>
          </a:p>
          <a:p>
            <a:pPr>
              <a:buFont typeface="Arial" charset="0"/>
              <a:buChar char="•"/>
            </a:pPr>
            <a:r>
              <a:rPr lang="en-US">
                <a:latin typeface="Calibri" pitchFamily="34" charset="0"/>
              </a:rPr>
              <a:t>  Treatments</a:t>
            </a:r>
            <a:endParaRPr lang="en-AU">
              <a:latin typeface="Calibri" pitchFamily="34" charset="0"/>
            </a:endParaRPr>
          </a:p>
        </p:txBody>
      </p:sp>
      <p:sp>
        <p:nvSpPr>
          <p:cNvPr id="26627" name="TextBox 5"/>
          <p:cNvSpPr txBox="1">
            <a:spLocks noChangeArrowheads="1"/>
          </p:cNvSpPr>
          <p:nvPr/>
        </p:nvSpPr>
        <p:spPr bwMode="auto">
          <a:xfrm>
            <a:off x="4357688" y="1214438"/>
            <a:ext cx="3786187" cy="5632450"/>
          </a:xfrm>
          <a:prstGeom prst="rect">
            <a:avLst/>
          </a:prstGeom>
          <a:noFill/>
          <a:ln w="9525">
            <a:noFill/>
            <a:miter lim="800000"/>
            <a:headEnd/>
            <a:tailEnd/>
          </a:ln>
        </p:spPr>
        <p:txBody>
          <a:bodyPr>
            <a:spAutoFit/>
          </a:bodyPr>
          <a:lstStyle/>
          <a:p>
            <a:pPr>
              <a:buFont typeface="Wingdings" pitchFamily="2" charset="2"/>
              <a:buChar char="Ø"/>
            </a:pPr>
            <a:r>
              <a:rPr lang="en-US">
                <a:latin typeface="Calibri" pitchFamily="34" charset="0"/>
              </a:rPr>
              <a:t>  Human rights</a:t>
            </a:r>
          </a:p>
          <a:p>
            <a:pPr>
              <a:buFont typeface="Wingdings" pitchFamily="2" charset="2"/>
              <a:buChar char="Ø"/>
            </a:pPr>
            <a:r>
              <a:rPr lang="en-US">
                <a:latin typeface="Calibri" pitchFamily="34" charset="0"/>
              </a:rPr>
              <a:t>  Youth</a:t>
            </a:r>
          </a:p>
          <a:p>
            <a:pPr>
              <a:buFont typeface="Wingdings" pitchFamily="2" charset="2"/>
              <a:buChar char="Ø"/>
            </a:pPr>
            <a:r>
              <a:rPr lang="en-US">
                <a:latin typeface="Calibri" pitchFamily="34" charset="0"/>
              </a:rPr>
              <a:t>  Wages &amp; Conditions</a:t>
            </a:r>
          </a:p>
          <a:p>
            <a:pPr>
              <a:buFont typeface="Wingdings" pitchFamily="2" charset="2"/>
              <a:buChar char="Ø"/>
            </a:pPr>
            <a:r>
              <a:rPr lang="en-US">
                <a:latin typeface="Calibri" pitchFamily="34" charset="0"/>
              </a:rPr>
              <a:t>  Safety conditions</a:t>
            </a:r>
          </a:p>
          <a:p>
            <a:pPr>
              <a:buFont typeface="Wingdings" pitchFamily="2" charset="2"/>
              <a:buChar char="Ø"/>
            </a:pPr>
            <a:r>
              <a:rPr lang="en-US">
                <a:latin typeface="Calibri" pitchFamily="34" charset="0"/>
              </a:rPr>
              <a:t>  Displacement of communities</a:t>
            </a:r>
          </a:p>
          <a:p>
            <a:endParaRPr lang="en-US">
              <a:latin typeface="Calibri" pitchFamily="34" charset="0"/>
            </a:endParaRPr>
          </a:p>
          <a:p>
            <a:pPr>
              <a:buFont typeface="Wingdings" pitchFamily="2" charset="2"/>
              <a:buChar char="Ø"/>
            </a:pPr>
            <a:r>
              <a:rPr lang="en-US">
                <a:latin typeface="Calibri" pitchFamily="34" charset="0"/>
              </a:rPr>
              <a:t>  Chemical pollution</a:t>
            </a:r>
          </a:p>
          <a:p>
            <a:pPr>
              <a:buFont typeface="Wingdings" pitchFamily="2" charset="2"/>
              <a:buChar char="Ø"/>
            </a:pPr>
            <a:r>
              <a:rPr lang="en-US">
                <a:latin typeface="Calibri" pitchFamily="34" charset="0"/>
              </a:rPr>
              <a:t>  Landscape scarring</a:t>
            </a:r>
          </a:p>
          <a:p>
            <a:pPr>
              <a:buFont typeface="Wingdings" pitchFamily="2" charset="2"/>
              <a:buChar char="Ø"/>
            </a:pPr>
            <a:r>
              <a:rPr lang="en-US">
                <a:latin typeface="Calibri" pitchFamily="34" charset="0"/>
              </a:rPr>
              <a:t>  Trees </a:t>
            </a:r>
          </a:p>
          <a:p>
            <a:pPr>
              <a:buFont typeface="Wingdings" pitchFamily="2" charset="2"/>
              <a:buChar char="Ø"/>
            </a:pPr>
            <a:r>
              <a:rPr lang="en-US">
                <a:latin typeface="Calibri" pitchFamily="34" charset="0"/>
              </a:rPr>
              <a:t>  Wildlife</a:t>
            </a:r>
          </a:p>
          <a:p>
            <a:endParaRPr lang="en-US">
              <a:latin typeface="Calibri" pitchFamily="34" charset="0"/>
            </a:endParaRPr>
          </a:p>
          <a:p>
            <a:pPr>
              <a:buFont typeface="Wingdings" pitchFamily="2" charset="2"/>
              <a:buChar char="Ø"/>
            </a:pPr>
            <a:endParaRPr lang="en-US">
              <a:latin typeface="Calibri" pitchFamily="34" charset="0"/>
            </a:endParaRPr>
          </a:p>
          <a:p>
            <a:pPr>
              <a:buFont typeface="Wingdings" pitchFamily="2" charset="2"/>
              <a:buChar char="Ø"/>
            </a:pPr>
            <a:r>
              <a:rPr lang="en-US">
                <a:latin typeface="Calibri" pitchFamily="34" charset="0"/>
              </a:rPr>
              <a:t>  Political</a:t>
            </a:r>
          </a:p>
          <a:p>
            <a:pPr>
              <a:buFont typeface="Wingdings" pitchFamily="2" charset="2"/>
              <a:buChar char="Ø"/>
            </a:pPr>
            <a:r>
              <a:rPr lang="en-US">
                <a:latin typeface="Calibri" pitchFamily="34" charset="0"/>
              </a:rPr>
              <a:t>  Terrorists</a:t>
            </a:r>
          </a:p>
          <a:p>
            <a:pPr>
              <a:buFont typeface="Wingdings" pitchFamily="2" charset="2"/>
              <a:buChar char="Ø"/>
            </a:pPr>
            <a:r>
              <a:rPr lang="en-US">
                <a:latin typeface="Calibri" pitchFamily="34" charset="0"/>
              </a:rPr>
              <a:t>  Money Laundering</a:t>
            </a:r>
          </a:p>
          <a:p>
            <a:pPr>
              <a:buFont typeface="Wingdings" pitchFamily="2" charset="2"/>
              <a:buChar char="Ø"/>
            </a:pPr>
            <a:r>
              <a:rPr lang="en-US">
                <a:latin typeface="Calibri" pitchFamily="34" charset="0"/>
              </a:rPr>
              <a:t>  Smuggling</a:t>
            </a:r>
          </a:p>
          <a:p>
            <a:endParaRPr lang="en-US">
              <a:latin typeface="Calibri" pitchFamily="34" charset="0"/>
            </a:endParaRPr>
          </a:p>
          <a:p>
            <a:pPr>
              <a:buFont typeface="Wingdings" pitchFamily="2" charset="2"/>
              <a:buChar char="Ø"/>
            </a:pPr>
            <a:endParaRPr lang="en-US">
              <a:latin typeface="Calibri" pitchFamily="34" charset="0"/>
            </a:endParaRPr>
          </a:p>
          <a:p>
            <a:pPr>
              <a:buFont typeface="Wingdings" pitchFamily="2" charset="2"/>
              <a:buChar char="Ø"/>
            </a:pPr>
            <a:r>
              <a:rPr lang="en-US">
                <a:latin typeface="Calibri" pitchFamily="34" charset="0"/>
              </a:rPr>
              <a:t>  Disclosure</a:t>
            </a:r>
          </a:p>
          <a:p>
            <a:pPr>
              <a:buFont typeface="Wingdings" pitchFamily="2" charset="2"/>
              <a:buChar char="Ø"/>
            </a:pPr>
            <a:r>
              <a:rPr lang="en-US">
                <a:latin typeface="Calibri" pitchFamily="34" charset="0"/>
              </a:rPr>
              <a:t>  Safety issues</a:t>
            </a:r>
            <a:endParaRPr lang="en-AU">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3" descr="2006_mining_globalaction_en[1].jpg"/>
          <p:cNvPicPr>
            <a:picLocks noChangeAspect="1"/>
          </p:cNvPicPr>
          <p:nvPr/>
        </p:nvPicPr>
        <p:blipFill>
          <a:blip r:embed="rId2"/>
          <a:srcRect/>
          <a:stretch>
            <a:fillRect/>
          </a:stretch>
        </p:blipFill>
        <p:spPr bwMode="auto">
          <a:xfrm>
            <a:off x="142875" y="214313"/>
            <a:ext cx="3457575" cy="4572000"/>
          </a:xfrm>
          <a:prstGeom prst="rect">
            <a:avLst/>
          </a:prstGeom>
          <a:noFill/>
          <a:ln w="9525">
            <a:noFill/>
            <a:miter lim="800000"/>
            <a:headEnd/>
            <a:tailEnd/>
          </a:ln>
        </p:spPr>
      </p:pic>
      <p:pic>
        <p:nvPicPr>
          <p:cNvPr id="27650" name="Picture 4" descr="_26420_egypt_child_labour.jpg"/>
          <p:cNvPicPr>
            <a:picLocks noChangeAspect="1"/>
          </p:cNvPicPr>
          <p:nvPr/>
        </p:nvPicPr>
        <p:blipFill>
          <a:blip r:embed="rId3"/>
          <a:srcRect/>
          <a:stretch>
            <a:fillRect/>
          </a:stretch>
        </p:blipFill>
        <p:spPr bwMode="auto">
          <a:xfrm>
            <a:off x="3714750" y="214313"/>
            <a:ext cx="5286375" cy="4524375"/>
          </a:xfrm>
          <a:prstGeom prst="rect">
            <a:avLst/>
          </a:prstGeom>
          <a:noFill/>
          <a:ln w="9525">
            <a:noFill/>
            <a:miter lim="800000"/>
            <a:headEnd/>
            <a:tailEnd/>
          </a:ln>
        </p:spPr>
      </p:pic>
      <p:sp>
        <p:nvSpPr>
          <p:cNvPr id="27651" name="Rectangle 6"/>
          <p:cNvSpPr>
            <a:spLocks noChangeArrowheads="1"/>
          </p:cNvSpPr>
          <p:nvPr/>
        </p:nvSpPr>
        <p:spPr bwMode="auto">
          <a:xfrm>
            <a:off x="2643188" y="5380038"/>
            <a:ext cx="4572000" cy="1477962"/>
          </a:xfrm>
          <a:prstGeom prst="rect">
            <a:avLst/>
          </a:prstGeom>
          <a:noFill/>
          <a:ln w="9525">
            <a:noFill/>
            <a:miter lim="800000"/>
            <a:headEnd/>
            <a:tailEnd/>
          </a:ln>
        </p:spPr>
        <p:txBody>
          <a:bodyPr>
            <a:spAutoFit/>
          </a:bodyPr>
          <a:lstStyle/>
          <a:p>
            <a:pPr>
              <a:buFont typeface="Wingdings" pitchFamily="2" charset="2"/>
              <a:buChar char="Ø"/>
            </a:pPr>
            <a:r>
              <a:rPr lang="en-US">
                <a:latin typeface="Calibri" pitchFamily="34" charset="0"/>
              </a:rPr>
              <a:t>  Human rights</a:t>
            </a:r>
          </a:p>
          <a:p>
            <a:pPr>
              <a:buFont typeface="Wingdings" pitchFamily="2" charset="2"/>
              <a:buChar char="Ø"/>
            </a:pPr>
            <a:r>
              <a:rPr lang="en-US">
                <a:latin typeface="Calibri" pitchFamily="34" charset="0"/>
              </a:rPr>
              <a:t>  Youth</a:t>
            </a:r>
          </a:p>
          <a:p>
            <a:pPr>
              <a:buFont typeface="Wingdings" pitchFamily="2" charset="2"/>
              <a:buChar char="Ø"/>
            </a:pPr>
            <a:r>
              <a:rPr lang="en-US">
                <a:latin typeface="Calibri" pitchFamily="34" charset="0"/>
              </a:rPr>
              <a:t>  Wages &amp; Conditions</a:t>
            </a:r>
          </a:p>
          <a:p>
            <a:pPr>
              <a:buFont typeface="Wingdings" pitchFamily="2" charset="2"/>
              <a:buChar char="Ø"/>
            </a:pPr>
            <a:r>
              <a:rPr lang="en-US">
                <a:latin typeface="Calibri" pitchFamily="34" charset="0"/>
              </a:rPr>
              <a:t>  Safety conditions</a:t>
            </a:r>
          </a:p>
          <a:p>
            <a:pPr>
              <a:buFont typeface="Wingdings" pitchFamily="2" charset="2"/>
              <a:buChar char="Ø"/>
            </a:pPr>
            <a:r>
              <a:rPr lang="en-US">
                <a:latin typeface="Calibri" pitchFamily="34" charset="0"/>
              </a:rPr>
              <a:t>  Displacement of communities</a:t>
            </a:r>
            <a:endParaRPr lang="en-AU">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3" descr="cocuk_maden_iscileri_eng.jpg"/>
          <p:cNvPicPr>
            <a:picLocks noChangeAspect="1"/>
          </p:cNvPicPr>
          <p:nvPr/>
        </p:nvPicPr>
        <p:blipFill>
          <a:blip r:embed="rId2"/>
          <a:srcRect/>
          <a:stretch>
            <a:fillRect/>
          </a:stretch>
        </p:blipFill>
        <p:spPr bwMode="auto">
          <a:xfrm>
            <a:off x="0" y="0"/>
            <a:ext cx="9144000" cy="4929188"/>
          </a:xfrm>
          <a:prstGeom prst="rect">
            <a:avLst/>
          </a:prstGeom>
          <a:noFill/>
          <a:ln w="9525">
            <a:noFill/>
            <a:miter lim="800000"/>
            <a:headEnd/>
            <a:tailEnd/>
          </a:ln>
        </p:spPr>
      </p:pic>
      <p:sp>
        <p:nvSpPr>
          <p:cNvPr id="28674" name="TextBox 4"/>
          <p:cNvSpPr txBox="1">
            <a:spLocks noChangeArrowheads="1"/>
          </p:cNvSpPr>
          <p:nvPr/>
        </p:nvSpPr>
        <p:spPr bwMode="auto">
          <a:xfrm>
            <a:off x="3429000" y="5000625"/>
            <a:ext cx="2571750" cy="369888"/>
          </a:xfrm>
          <a:prstGeom prst="rect">
            <a:avLst/>
          </a:prstGeom>
          <a:noFill/>
          <a:ln w="9525">
            <a:noFill/>
            <a:miter lim="800000"/>
            <a:headEnd/>
            <a:tailEnd/>
          </a:ln>
        </p:spPr>
        <p:txBody>
          <a:bodyPr>
            <a:spAutoFit/>
          </a:bodyPr>
          <a:lstStyle/>
          <a:p>
            <a:r>
              <a:rPr lang="en-US">
                <a:latin typeface="Calibri" pitchFamily="34" charset="0"/>
              </a:rPr>
              <a:t>Child Labour in Mining</a:t>
            </a:r>
            <a:endParaRPr lang="en-AU">
              <a:latin typeface="Calibri" pitchFamily="34" charset="0"/>
            </a:endParaRPr>
          </a:p>
        </p:txBody>
      </p:sp>
      <p:sp>
        <p:nvSpPr>
          <p:cNvPr id="28675" name="Rectangle 6"/>
          <p:cNvSpPr>
            <a:spLocks noChangeArrowheads="1"/>
          </p:cNvSpPr>
          <p:nvPr/>
        </p:nvSpPr>
        <p:spPr bwMode="auto">
          <a:xfrm>
            <a:off x="2071688" y="5380038"/>
            <a:ext cx="4572000" cy="1477962"/>
          </a:xfrm>
          <a:prstGeom prst="rect">
            <a:avLst/>
          </a:prstGeom>
          <a:noFill/>
          <a:ln w="9525">
            <a:noFill/>
            <a:miter lim="800000"/>
            <a:headEnd/>
            <a:tailEnd/>
          </a:ln>
        </p:spPr>
        <p:txBody>
          <a:bodyPr>
            <a:spAutoFit/>
          </a:bodyPr>
          <a:lstStyle/>
          <a:p>
            <a:pPr>
              <a:buFont typeface="Wingdings" pitchFamily="2" charset="2"/>
              <a:buChar char="Ø"/>
            </a:pPr>
            <a:r>
              <a:rPr lang="en-US">
                <a:latin typeface="Calibri" pitchFamily="34" charset="0"/>
              </a:rPr>
              <a:t>Human rights</a:t>
            </a:r>
          </a:p>
          <a:p>
            <a:pPr>
              <a:buFont typeface="Wingdings" pitchFamily="2" charset="2"/>
              <a:buChar char="Ø"/>
            </a:pPr>
            <a:r>
              <a:rPr lang="en-US">
                <a:latin typeface="Calibri" pitchFamily="34" charset="0"/>
              </a:rPr>
              <a:t>  Youth</a:t>
            </a:r>
          </a:p>
          <a:p>
            <a:pPr>
              <a:buFont typeface="Wingdings" pitchFamily="2" charset="2"/>
              <a:buChar char="Ø"/>
            </a:pPr>
            <a:r>
              <a:rPr lang="en-US">
                <a:latin typeface="Calibri" pitchFamily="34" charset="0"/>
              </a:rPr>
              <a:t>  Wages &amp; Conditions</a:t>
            </a:r>
          </a:p>
          <a:p>
            <a:pPr>
              <a:buFont typeface="Wingdings" pitchFamily="2" charset="2"/>
              <a:buChar char="Ø"/>
            </a:pPr>
            <a:r>
              <a:rPr lang="en-US">
                <a:latin typeface="Calibri" pitchFamily="34" charset="0"/>
              </a:rPr>
              <a:t>  Safety conditions</a:t>
            </a:r>
          </a:p>
          <a:p>
            <a:pPr>
              <a:buFont typeface="Wingdings" pitchFamily="2" charset="2"/>
              <a:buChar char="Ø"/>
            </a:pPr>
            <a:r>
              <a:rPr lang="en-US">
                <a:latin typeface="Calibri" pitchFamily="34" charset="0"/>
              </a:rPr>
              <a:t>  Displacement of communities</a:t>
            </a:r>
            <a:endParaRPr lang="en-AU">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descr="emerald-mining-river-muzo-colombia-10.jpg"/>
          <p:cNvPicPr>
            <a:picLocks noChangeAspect="1"/>
          </p:cNvPicPr>
          <p:nvPr/>
        </p:nvPicPr>
        <p:blipFill>
          <a:blip r:embed="rId2"/>
          <a:srcRect/>
          <a:stretch>
            <a:fillRect/>
          </a:stretch>
        </p:blipFill>
        <p:spPr bwMode="auto">
          <a:xfrm>
            <a:off x="714375" y="285750"/>
            <a:ext cx="7620000" cy="5080000"/>
          </a:xfrm>
          <a:prstGeom prst="rect">
            <a:avLst/>
          </a:prstGeom>
          <a:noFill/>
          <a:ln w="9525">
            <a:noFill/>
            <a:miter lim="800000"/>
            <a:headEnd/>
            <a:tailEnd/>
          </a:ln>
        </p:spPr>
      </p:pic>
      <p:sp>
        <p:nvSpPr>
          <p:cNvPr id="29698" name="Rectangle 3"/>
          <p:cNvSpPr>
            <a:spLocks noChangeArrowheads="1"/>
          </p:cNvSpPr>
          <p:nvPr/>
        </p:nvSpPr>
        <p:spPr bwMode="auto">
          <a:xfrm>
            <a:off x="2357438" y="5380038"/>
            <a:ext cx="4572000" cy="1477962"/>
          </a:xfrm>
          <a:prstGeom prst="rect">
            <a:avLst/>
          </a:prstGeom>
          <a:noFill/>
          <a:ln w="9525">
            <a:noFill/>
            <a:miter lim="800000"/>
            <a:headEnd/>
            <a:tailEnd/>
          </a:ln>
        </p:spPr>
        <p:txBody>
          <a:bodyPr>
            <a:spAutoFit/>
          </a:bodyPr>
          <a:lstStyle/>
          <a:p>
            <a:pPr>
              <a:buFont typeface="Wingdings" pitchFamily="2" charset="2"/>
              <a:buChar char="Ø"/>
            </a:pPr>
            <a:r>
              <a:rPr lang="en-US">
                <a:latin typeface="Calibri" pitchFamily="34" charset="0"/>
              </a:rPr>
              <a:t>Human rights</a:t>
            </a:r>
          </a:p>
          <a:p>
            <a:pPr>
              <a:buFont typeface="Wingdings" pitchFamily="2" charset="2"/>
              <a:buChar char="Ø"/>
            </a:pPr>
            <a:r>
              <a:rPr lang="en-US">
                <a:latin typeface="Calibri" pitchFamily="34" charset="0"/>
              </a:rPr>
              <a:t>  Youth</a:t>
            </a:r>
          </a:p>
          <a:p>
            <a:pPr>
              <a:buFont typeface="Wingdings" pitchFamily="2" charset="2"/>
              <a:buChar char="Ø"/>
            </a:pPr>
            <a:r>
              <a:rPr lang="en-US">
                <a:latin typeface="Calibri" pitchFamily="34" charset="0"/>
              </a:rPr>
              <a:t>  Wages &amp; Conditions</a:t>
            </a:r>
          </a:p>
          <a:p>
            <a:pPr>
              <a:buFont typeface="Wingdings" pitchFamily="2" charset="2"/>
              <a:buChar char="Ø"/>
            </a:pPr>
            <a:r>
              <a:rPr lang="en-US">
                <a:latin typeface="Calibri" pitchFamily="34" charset="0"/>
              </a:rPr>
              <a:t>  Safety conditions</a:t>
            </a:r>
          </a:p>
          <a:p>
            <a:pPr>
              <a:buFont typeface="Wingdings" pitchFamily="2" charset="2"/>
              <a:buChar char="Ø"/>
            </a:pPr>
            <a:r>
              <a:rPr lang="en-US">
                <a:latin typeface="Calibri" pitchFamily="34" charset="0"/>
              </a:rPr>
              <a:t>  Displacement of communities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descr="gold_mining_1.jpg"/>
          <p:cNvPicPr>
            <a:picLocks noChangeAspect="1"/>
          </p:cNvPicPr>
          <p:nvPr/>
        </p:nvPicPr>
        <p:blipFill>
          <a:blip r:embed="rId2"/>
          <a:srcRect/>
          <a:stretch>
            <a:fillRect/>
          </a:stretch>
        </p:blipFill>
        <p:spPr bwMode="auto">
          <a:xfrm>
            <a:off x="928688" y="357188"/>
            <a:ext cx="7040562" cy="4718050"/>
          </a:xfrm>
          <a:prstGeom prst="rect">
            <a:avLst/>
          </a:prstGeom>
          <a:noFill/>
          <a:ln w="9525">
            <a:noFill/>
            <a:miter lim="800000"/>
            <a:headEnd/>
            <a:tailEnd/>
          </a:ln>
        </p:spPr>
      </p:pic>
      <p:sp>
        <p:nvSpPr>
          <p:cNvPr id="30722" name="Rectangle 3"/>
          <p:cNvSpPr>
            <a:spLocks noChangeArrowheads="1"/>
          </p:cNvSpPr>
          <p:nvPr/>
        </p:nvSpPr>
        <p:spPr bwMode="auto">
          <a:xfrm>
            <a:off x="2357438" y="5214938"/>
            <a:ext cx="4572000" cy="1477962"/>
          </a:xfrm>
          <a:prstGeom prst="rect">
            <a:avLst/>
          </a:prstGeom>
          <a:noFill/>
          <a:ln w="9525">
            <a:noFill/>
            <a:miter lim="800000"/>
            <a:headEnd/>
            <a:tailEnd/>
          </a:ln>
        </p:spPr>
        <p:txBody>
          <a:bodyPr>
            <a:spAutoFit/>
          </a:bodyPr>
          <a:lstStyle/>
          <a:p>
            <a:pPr>
              <a:buFont typeface="Wingdings" pitchFamily="2" charset="2"/>
              <a:buChar char="Ø"/>
            </a:pPr>
            <a:r>
              <a:rPr lang="en-US">
                <a:latin typeface="Calibri" pitchFamily="34" charset="0"/>
              </a:rPr>
              <a:t>Human rights</a:t>
            </a:r>
          </a:p>
          <a:p>
            <a:pPr>
              <a:buFont typeface="Wingdings" pitchFamily="2" charset="2"/>
              <a:buChar char="Ø"/>
            </a:pPr>
            <a:r>
              <a:rPr lang="en-US">
                <a:latin typeface="Calibri" pitchFamily="34" charset="0"/>
              </a:rPr>
              <a:t>  Youth</a:t>
            </a:r>
          </a:p>
          <a:p>
            <a:pPr>
              <a:buFont typeface="Wingdings" pitchFamily="2" charset="2"/>
              <a:buChar char="Ø"/>
            </a:pPr>
            <a:r>
              <a:rPr lang="en-US">
                <a:latin typeface="Calibri" pitchFamily="34" charset="0"/>
              </a:rPr>
              <a:t>  Wages &amp; Conditions</a:t>
            </a:r>
          </a:p>
          <a:p>
            <a:pPr>
              <a:buFont typeface="Wingdings" pitchFamily="2" charset="2"/>
              <a:buChar char="Ø"/>
            </a:pPr>
            <a:r>
              <a:rPr lang="en-US">
                <a:latin typeface="Calibri" pitchFamily="34" charset="0"/>
              </a:rPr>
              <a:t>  Safety conditions</a:t>
            </a:r>
          </a:p>
          <a:p>
            <a:pPr>
              <a:buFont typeface="Wingdings" pitchFamily="2" charset="2"/>
              <a:buChar char="Ø"/>
            </a:pPr>
            <a:r>
              <a:rPr lang="en-US">
                <a:latin typeface="Calibri" pitchFamily="34" charset="0"/>
              </a:rPr>
              <a:t>  Displacement of communities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descr="refugees.jpg"/>
          <p:cNvPicPr>
            <a:picLocks noChangeAspect="1"/>
          </p:cNvPicPr>
          <p:nvPr/>
        </p:nvPicPr>
        <p:blipFill>
          <a:blip r:embed="rId2"/>
          <a:srcRect/>
          <a:stretch>
            <a:fillRect/>
          </a:stretch>
        </p:blipFill>
        <p:spPr bwMode="auto">
          <a:xfrm>
            <a:off x="1357313" y="428625"/>
            <a:ext cx="6286500" cy="4714875"/>
          </a:xfrm>
          <a:prstGeom prst="rect">
            <a:avLst/>
          </a:prstGeom>
          <a:noFill/>
          <a:ln w="9525">
            <a:noFill/>
            <a:miter lim="800000"/>
            <a:headEnd/>
            <a:tailEnd/>
          </a:ln>
        </p:spPr>
      </p:pic>
      <p:sp>
        <p:nvSpPr>
          <p:cNvPr id="31746" name="Rectangle 2"/>
          <p:cNvSpPr>
            <a:spLocks noChangeArrowheads="1"/>
          </p:cNvSpPr>
          <p:nvPr/>
        </p:nvSpPr>
        <p:spPr bwMode="auto">
          <a:xfrm>
            <a:off x="2286000" y="5214938"/>
            <a:ext cx="4572000" cy="1477962"/>
          </a:xfrm>
          <a:prstGeom prst="rect">
            <a:avLst/>
          </a:prstGeom>
          <a:noFill/>
          <a:ln w="9525">
            <a:noFill/>
            <a:miter lim="800000"/>
            <a:headEnd/>
            <a:tailEnd/>
          </a:ln>
        </p:spPr>
        <p:txBody>
          <a:bodyPr>
            <a:spAutoFit/>
          </a:bodyPr>
          <a:lstStyle/>
          <a:p>
            <a:pPr>
              <a:buFont typeface="Wingdings" pitchFamily="2" charset="2"/>
              <a:buChar char="Ø"/>
            </a:pPr>
            <a:r>
              <a:rPr lang="en-US">
                <a:latin typeface="Calibri" pitchFamily="34" charset="0"/>
              </a:rPr>
              <a:t>Human rights</a:t>
            </a:r>
          </a:p>
          <a:p>
            <a:pPr>
              <a:buFont typeface="Wingdings" pitchFamily="2" charset="2"/>
              <a:buChar char="Ø"/>
            </a:pPr>
            <a:r>
              <a:rPr lang="en-US">
                <a:latin typeface="Calibri" pitchFamily="34" charset="0"/>
              </a:rPr>
              <a:t>  Youth</a:t>
            </a:r>
          </a:p>
          <a:p>
            <a:pPr>
              <a:buFont typeface="Wingdings" pitchFamily="2" charset="2"/>
              <a:buChar char="Ø"/>
            </a:pPr>
            <a:r>
              <a:rPr lang="en-US">
                <a:latin typeface="Calibri" pitchFamily="34" charset="0"/>
              </a:rPr>
              <a:t>  Wages &amp; Conditions</a:t>
            </a:r>
          </a:p>
          <a:p>
            <a:pPr>
              <a:buFont typeface="Wingdings" pitchFamily="2" charset="2"/>
              <a:buChar char="Ø"/>
            </a:pPr>
            <a:r>
              <a:rPr lang="en-US">
                <a:latin typeface="Calibri" pitchFamily="34" charset="0"/>
              </a:rPr>
              <a:t>  Safety conditions</a:t>
            </a:r>
          </a:p>
          <a:p>
            <a:pPr>
              <a:buFont typeface="Wingdings" pitchFamily="2" charset="2"/>
              <a:buChar char="Ø"/>
            </a:pPr>
            <a:r>
              <a:rPr lang="en-US">
                <a:latin typeface="Calibri" pitchFamily="34" charset="0"/>
              </a:rPr>
              <a:t>  Displacement of communities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descr="superfund.jpg"/>
          <p:cNvPicPr>
            <a:picLocks noChangeAspect="1"/>
          </p:cNvPicPr>
          <p:nvPr/>
        </p:nvPicPr>
        <p:blipFill>
          <a:blip r:embed="rId2"/>
          <a:srcRect/>
          <a:stretch>
            <a:fillRect/>
          </a:stretch>
        </p:blipFill>
        <p:spPr bwMode="auto">
          <a:xfrm>
            <a:off x="1143000" y="428625"/>
            <a:ext cx="6865938" cy="4916488"/>
          </a:xfrm>
          <a:prstGeom prst="rect">
            <a:avLst/>
          </a:prstGeom>
          <a:noFill/>
          <a:ln w="9525">
            <a:noFill/>
            <a:miter lim="800000"/>
            <a:headEnd/>
            <a:tailEnd/>
          </a:ln>
        </p:spPr>
      </p:pic>
      <p:sp>
        <p:nvSpPr>
          <p:cNvPr id="32770" name="Rectangle 2"/>
          <p:cNvSpPr>
            <a:spLocks noChangeArrowheads="1"/>
          </p:cNvSpPr>
          <p:nvPr/>
        </p:nvSpPr>
        <p:spPr bwMode="auto">
          <a:xfrm>
            <a:off x="2428875" y="5500688"/>
            <a:ext cx="4572000" cy="1200150"/>
          </a:xfrm>
          <a:prstGeom prst="rect">
            <a:avLst/>
          </a:prstGeom>
          <a:noFill/>
          <a:ln w="9525">
            <a:noFill/>
            <a:miter lim="800000"/>
            <a:headEnd/>
            <a:tailEnd/>
          </a:ln>
        </p:spPr>
        <p:txBody>
          <a:bodyPr>
            <a:spAutoFit/>
          </a:bodyPr>
          <a:lstStyle/>
          <a:p>
            <a:pPr>
              <a:buFont typeface="Wingdings" pitchFamily="2" charset="2"/>
              <a:buChar char="Ø"/>
            </a:pPr>
            <a:r>
              <a:rPr lang="en-US">
                <a:latin typeface="Calibri" pitchFamily="34" charset="0"/>
              </a:rPr>
              <a:t>  Chemical pollution</a:t>
            </a:r>
          </a:p>
          <a:p>
            <a:pPr>
              <a:buFont typeface="Wingdings" pitchFamily="2" charset="2"/>
              <a:buChar char="Ø"/>
            </a:pPr>
            <a:r>
              <a:rPr lang="en-US">
                <a:latin typeface="Calibri" pitchFamily="34" charset="0"/>
              </a:rPr>
              <a:t>  Landscape scarring</a:t>
            </a:r>
          </a:p>
          <a:p>
            <a:pPr>
              <a:buFont typeface="Wingdings" pitchFamily="2" charset="2"/>
              <a:buChar char="Ø"/>
            </a:pPr>
            <a:r>
              <a:rPr lang="en-US">
                <a:latin typeface="Calibri" pitchFamily="34" charset="0"/>
              </a:rPr>
              <a:t>  Trees </a:t>
            </a:r>
          </a:p>
          <a:p>
            <a:pPr>
              <a:buFont typeface="Wingdings" pitchFamily="2" charset="2"/>
              <a:buChar char="Ø"/>
            </a:pPr>
            <a:r>
              <a:rPr lang="en-US">
                <a:latin typeface="Calibri" pitchFamily="34" charset="0"/>
              </a:rPr>
              <a:t>  Wildlife</a:t>
            </a:r>
            <a:endParaRPr lang="en-AU">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3" descr="pecosminephoto.jpg"/>
          <p:cNvPicPr>
            <a:picLocks noChangeAspect="1"/>
          </p:cNvPicPr>
          <p:nvPr/>
        </p:nvPicPr>
        <p:blipFill>
          <a:blip r:embed="rId2"/>
          <a:srcRect/>
          <a:stretch>
            <a:fillRect/>
          </a:stretch>
        </p:blipFill>
        <p:spPr bwMode="auto">
          <a:xfrm>
            <a:off x="857250" y="0"/>
            <a:ext cx="7286625" cy="4962525"/>
          </a:xfrm>
          <a:prstGeom prst="rect">
            <a:avLst/>
          </a:prstGeom>
          <a:noFill/>
          <a:ln w="9525">
            <a:noFill/>
            <a:miter lim="800000"/>
            <a:headEnd/>
            <a:tailEnd/>
          </a:ln>
        </p:spPr>
      </p:pic>
      <p:sp>
        <p:nvSpPr>
          <p:cNvPr id="33794" name="TextBox 4"/>
          <p:cNvSpPr txBox="1">
            <a:spLocks noChangeArrowheads="1"/>
          </p:cNvSpPr>
          <p:nvPr/>
        </p:nvSpPr>
        <p:spPr bwMode="auto">
          <a:xfrm>
            <a:off x="3214688" y="5072063"/>
            <a:ext cx="3143250" cy="646112"/>
          </a:xfrm>
          <a:prstGeom prst="rect">
            <a:avLst/>
          </a:prstGeom>
          <a:noFill/>
          <a:ln w="9525">
            <a:noFill/>
            <a:miter lim="800000"/>
            <a:headEnd/>
            <a:tailEnd/>
          </a:ln>
        </p:spPr>
        <p:txBody>
          <a:bodyPr>
            <a:spAutoFit/>
          </a:bodyPr>
          <a:lstStyle/>
          <a:p>
            <a:r>
              <a:rPr lang="en-US">
                <a:latin typeface="Calibri" pitchFamily="34" charset="0"/>
              </a:rPr>
              <a:t>Environmental Impacts</a:t>
            </a:r>
          </a:p>
          <a:p>
            <a:endParaRPr lang="en-AU">
              <a:latin typeface="Calibri" pitchFamily="34" charset="0"/>
            </a:endParaRPr>
          </a:p>
        </p:txBody>
      </p:sp>
      <p:sp>
        <p:nvSpPr>
          <p:cNvPr id="33795" name="Rectangle 5"/>
          <p:cNvSpPr>
            <a:spLocks noChangeArrowheads="1"/>
          </p:cNvSpPr>
          <p:nvPr/>
        </p:nvSpPr>
        <p:spPr bwMode="auto">
          <a:xfrm>
            <a:off x="2428875" y="5500688"/>
            <a:ext cx="4572000" cy="1200150"/>
          </a:xfrm>
          <a:prstGeom prst="rect">
            <a:avLst/>
          </a:prstGeom>
          <a:noFill/>
          <a:ln w="9525">
            <a:noFill/>
            <a:miter lim="800000"/>
            <a:headEnd/>
            <a:tailEnd/>
          </a:ln>
        </p:spPr>
        <p:txBody>
          <a:bodyPr>
            <a:spAutoFit/>
          </a:bodyPr>
          <a:lstStyle/>
          <a:p>
            <a:pPr>
              <a:buFont typeface="Wingdings" pitchFamily="2" charset="2"/>
              <a:buChar char="Ø"/>
            </a:pPr>
            <a:r>
              <a:rPr lang="en-US">
                <a:latin typeface="Calibri" pitchFamily="34" charset="0"/>
              </a:rPr>
              <a:t>  Chemical pollution</a:t>
            </a:r>
          </a:p>
          <a:p>
            <a:pPr>
              <a:buFont typeface="Wingdings" pitchFamily="2" charset="2"/>
              <a:buChar char="Ø"/>
            </a:pPr>
            <a:r>
              <a:rPr lang="en-US">
                <a:latin typeface="Calibri" pitchFamily="34" charset="0"/>
              </a:rPr>
              <a:t>  Landscape scarring</a:t>
            </a:r>
          </a:p>
          <a:p>
            <a:pPr>
              <a:buFont typeface="Wingdings" pitchFamily="2" charset="2"/>
              <a:buChar char="Ø"/>
            </a:pPr>
            <a:r>
              <a:rPr lang="en-US">
                <a:latin typeface="Calibri" pitchFamily="34" charset="0"/>
              </a:rPr>
              <a:t>  Trees </a:t>
            </a:r>
          </a:p>
          <a:p>
            <a:pPr>
              <a:buFont typeface="Wingdings" pitchFamily="2" charset="2"/>
              <a:buChar char="Ø"/>
            </a:pPr>
            <a:r>
              <a:rPr lang="en-US">
                <a:latin typeface="Calibri" pitchFamily="34" charset="0"/>
              </a:rPr>
              <a:t>  Wildlife</a:t>
            </a:r>
            <a:endParaRPr lang="en-AU">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descr="iberian-lynx2.jpg"/>
          <p:cNvPicPr>
            <a:picLocks noChangeAspect="1"/>
          </p:cNvPicPr>
          <p:nvPr/>
        </p:nvPicPr>
        <p:blipFill>
          <a:blip r:embed="rId2"/>
          <a:srcRect/>
          <a:stretch>
            <a:fillRect/>
          </a:stretch>
        </p:blipFill>
        <p:spPr bwMode="auto">
          <a:xfrm>
            <a:off x="1143000" y="428625"/>
            <a:ext cx="6988175" cy="4579938"/>
          </a:xfrm>
          <a:prstGeom prst="rect">
            <a:avLst/>
          </a:prstGeom>
          <a:noFill/>
          <a:ln w="9525">
            <a:noFill/>
            <a:miter lim="800000"/>
            <a:headEnd/>
            <a:tailEnd/>
          </a:ln>
        </p:spPr>
      </p:pic>
      <p:sp>
        <p:nvSpPr>
          <p:cNvPr id="34818" name="Rectangle 2"/>
          <p:cNvSpPr>
            <a:spLocks noChangeArrowheads="1"/>
          </p:cNvSpPr>
          <p:nvPr/>
        </p:nvSpPr>
        <p:spPr bwMode="auto">
          <a:xfrm>
            <a:off x="2500313" y="5214938"/>
            <a:ext cx="4572000" cy="1200150"/>
          </a:xfrm>
          <a:prstGeom prst="rect">
            <a:avLst/>
          </a:prstGeom>
          <a:noFill/>
          <a:ln w="9525">
            <a:noFill/>
            <a:miter lim="800000"/>
            <a:headEnd/>
            <a:tailEnd/>
          </a:ln>
        </p:spPr>
        <p:txBody>
          <a:bodyPr>
            <a:spAutoFit/>
          </a:bodyPr>
          <a:lstStyle/>
          <a:p>
            <a:pPr>
              <a:buFont typeface="Wingdings" pitchFamily="2" charset="2"/>
              <a:buChar char="Ø"/>
            </a:pPr>
            <a:r>
              <a:rPr lang="en-US">
                <a:latin typeface="Calibri" pitchFamily="34" charset="0"/>
              </a:rPr>
              <a:t>  Chemical pollution</a:t>
            </a:r>
          </a:p>
          <a:p>
            <a:pPr>
              <a:buFont typeface="Wingdings" pitchFamily="2" charset="2"/>
              <a:buChar char="Ø"/>
            </a:pPr>
            <a:r>
              <a:rPr lang="en-US">
                <a:latin typeface="Calibri" pitchFamily="34" charset="0"/>
              </a:rPr>
              <a:t>  Landscape scarring</a:t>
            </a:r>
          </a:p>
          <a:p>
            <a:pPr>
              <a:buFont typeface="Wingdings" pitchFamily="2" charset="2"/>
              <a:buChar char="Ø"/>
            </a:pPr>
            <a:r>
              <a:rPr lang="en-US">
                <a:latin typeface="Calibri" pitchFamily="34" charset="0"/>
              </a:rPr>
              <a:t>  Trees </a:t>
            </a:r>
          </a:p>
          <a:p>
            <a:pPr>
              <a:buFont typeface="Wingdings" pitchFamily="2" charset="2"/>
              <a:buChar char="Ø"/>
            </a:pPr>
            <a:r>
              <a:rPr lang="en-US">
                <a:latin typeface="Calibri" pitchFamily="34" charset="0"/>
              </a:rPr>
              <a:t>  Wildlife</a:t>
            </a:r>
            <a:endParaRPr lang="en-AU">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descr="B9EJCADLJGEZCAGG3HHPCAD9GS8JCA6K362KCA34HMFDCAB2HKJ7CAHJBOKCCABCG115CAO2760UCAL0PIW2CAWTNPPPCAFA3VNGCAXPLBRCCAF9IUB4CANDHUQ0CA8W72TMCANC41LLCA3NLG4OCATK1VTA.jpg"/>
          <p:cNvPicPr>
            <a:picLocks noChangeAspect="1"/>
          </p:cNvPicPr>
          <p:nvPr/>
        </p:nvPicPr>
        <p:blipFill>
          <a:blip r:embed="rId2">
            <a:lum contrast="40000"/>
          </a:blip>
          <a:srcRect/>
          <a:stretch>
            <a:fillRect/>
          </a:stretch>
        </p:blipFill>
        <p:spPr bwMode="auto">
          <a:xfrm>
            <a:off x="0" y="214313"/>
            <a:ext cx="4286250" cy="6505575"/>
          </a:xfrm>
          <a:prstGeom prst="rect">
            <a:avLst/>
          </a:prstGeom>
          <a:noFill/>
          <a:ln w="9525">
            <a:noFill/>
            <a:miter lim="800000"/>
            <a:headEnd/>
            <a:tailEnd/>
          </a:ln>
        </p:spPr>
      </p:pic>
      <p:sp>
        <p:nvSpPr>
          <p:cNvPr id="35842" name="Rectangle 2"/>
          <p:cNvSpPr>
            <a:spLocks noChangeArrowheads="1"/>
          </p:cNvSpPr>
          <p:nvPr/>
        </p:nvSpPr>
        <p:spPr bwMode="auto">
          <a:xfrm>
            <a:off x="4357688" y="2214563"/>
            <a:ext cx="3571875" cy="1200150"/>
          </a:xfrm>
          <a:prstGeom prst="rect">
            <a:avLst/>
          </a:prstGeom>
          <a:noFill/>
          <a:ln w="9525">
            <a:noFill/>
            <a:miter lim="800000"/>
            <a:headEnd/>
            <a:tailEnd/>
          </a:ln>
        </p:spPr>
        <p:txBody>
          <a:bodyPr>
            <a:spAutoFit/>
          </a:bodyPr>
          <a:lstStyle/>
          <a:p>
            <a:pPr>
              <a:buFont typeface="Wingdings" pitchFamily="2" charset="2"/>
              <a:buChar char="Ø"/>
            </a:pPr>
            <a:r>
              <a:rPr lang="en-US">
                <a:latin typeface="Calibri" pitchFamily="34" charset="0"/>
              </a:rPr>
              <a:t>  Political</a:t>
            </a:r>
          </a:p>
          <a:p>
            <a:pPr>
              <a:buFont typeface="Wingdings" pitchFamily="2" charset="2"/>
              <a:buChar char="Ø"/>
            </a:pPr>
            <a:r>
              <a:rPr lang="en-US">
                <a:latin typeface="Calibri" pitchFamily="34" charset="0"/>
              </a:rPr>
              <a:t>  Terrorists</a:t>
            </a:r>
          </a:p>
          <a:p>
            <a:pPr>
              <a:buFont typeface="Wingdings" pitchFamily="2" charset="2"/>
              <a:buChar char="Ø"/>
            </a:pPr>
            <a:r>
              <a:rPr lang="en-US">
                <a:latin typeface="Calibri" pitchFamily="34" charset="0"/>
              </a:rPr>
              <a:t>  Money Laundering</a:t>
            </a:r>
          </a:p>
          <a:p>
            <a:pPr>
              <a:buFont typeface="Wingdings" pitchFamily="2" charset="2"/>
              <a:buChar char="Ø"/>
            </a:pPr>
            <a:r>
              <a:rPr lang="en-US">
                <a:latin typeface="Calibri" pitchFamily="34" charset="0"/>
              </a:rPr>
              <a:t>  Smuggling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descr="P1010805.JPG"/>
          <p:cNvPicPr>
            <a:picLocks noChangeAspect="1"/>
          </p:cNvPicPr>
          <p:nvPr/>
        </p:nvPicPr>
        <p:blipFill>
          <a:blip r:embed="rId2"/>
          <a:srcRect l="31580" t="17966" b="23369"/>
          <a:stretch>
            <a:fillRect/>
          </a:stretch>
        </p:blipFill>
        <p:spPr bwMode="auto">
          <a:xfrm>
            <a:off x="1785938" y="1285875"/>
            <a:ext cx="5332412" cy="3429000"/>
          </a:xfrm>
          <a:prstGeom prst="rect">
            <a:avLst/>
          </a:prstGeom>
          <a:noFill/>
          <a:ln w="9525">
            <a:noFill/>
            <a:miter lim="800000"/>
            <a:headEnd/>
            <a:tailEnd/>
          </a:ln>
        </p:spPr>
      </p:pic>
      <p:sp>
        <p:nvSpPr>
          <p:cNvPr id="17410" name="TextBox 2"/>
          <p:cNvSpPr txBox="1">
            <a:spLocks noChangeArrowheads="1"/>
          </p:cNvSpPr>
          <p:nvPr/>
        </p:nvSpPr>
        <p:spPr bwMode="auto">
          <a:xfrm>
            <a:off x="2571750" y="5643563"/>
            <a:ext cx="3714750" cy="369887"/>
          </a:xfrm>
          <a:prstGeom prst="rect">
            <a:avLst/>
          </a:prstGeom>
          <a:noFill/>
          <a:ln w="9525">
            <a:noFill/>
            <a:miter lim="800000"/>
            <a:headEnd/>
            <a:tailEnd/>
          </a:ln>
        </p:spPr>
        <p:txBody>
          <a:bodyPr>
            <a:spAutoFit/>
          </a:bodyPr>
          <a:lstStyle/>
          <a:p>
            <a:r>
              <a:rPr lang="en-AU">
                <a:latin typeface="Calibri" pitchFamily="34" charset="0"/>
              </a:rPr>
              <a:t>Gaetano Cavalieri &amp; Andrew Cody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descr="383_how_to.jpg"/>
          <p:cNvPicPr>
            <a:picLocks noChangeAspect="1"/>
          </p:cNvPicPr>
          <p:nvPr/>
        </p:nvPicPr>
        <p:blipFill>
          <a:blip r:embed="rId2"/>
          <a:srcRect/>
          <a:stretch>
            <a:fillRect/>
          </a:stretch>
        </p:blipFill>
        <p:spPr bwMode="auto">
          <a:xfrm>
            <a:off x="0" y="0"/>
            <a:ext cx="9093200" cy="3795713"/>
          </a:xfrm>
          <a:prstGeom prst="rect">
            <a:avLst/>
          </a:prstGeom>
          <a:noFill/>
          <a:ln w="9525">
            <a:noFill/>
            <a:miter lim="800000"/>
            <a:headEnd/>
            <a:tailEnd/>
          </a:ln>
        </p:spPr>
      </p:pic>
      <p:sp>
        <p:nvSpPr>
          <p:cNvPr id="36866" name="Rectangle 2"/>
          <p:cNvSpPr>
            <a:spLocks noChangeArrowheads="1"/>
          </p:cNvSpPr>
          <p:nvPr/>
        </p:nvSpPr>
        <p:spPr bwMode="auto">
          <a:xfrm>
            <a:off x="2214563" y="5214938"/>
            <a:ext cx="4572000" cy="1200150"/>
          </a:xfrm>
          <a:prstGeom prst="rect">
            <a:avLst/>
          </a:prstGeom>
          <a:noFill/>
          <a:ln w="9525">
            <a:noFill/>
            <a:miter lim="800000"/>
            <a:headEnd/>
            <a:tailEnd/>
          </a:ln>
        </p:spPr>
        <p:txBody>
          <a:bodyPr>
            <a:spAutoFit/>
          </a:bodyPr>
          <a:lstStyle/>
          <a:p>
            <a:pPr>
              <a:buFont typeface="Wingdings" pitchFamily="2" charset="2"/>
              <a:buChar char="Ø"/>
            </a:pPr>
            <a:r>
              <a:rPr lang="en-US">
                <a:latin typeface="Calibri" pitchFamily="34" charset="0"/>
              </a:rPr>
              <a:t>  Political</a:t>
            </a:r>
          </a:p>
          <a:p>
            <a:pPr>
              <a:buFont typeface="Wingdings" pitchFamily="2" charset="2"/>
              <a:buChar char="Ø"/>
            </a:pPr>
            <a:r>
              <a:rPr lang="en-US">
                <a:latin typeface="Calibri" pitchFamily="34" charset="0"/>
              </a:rPr>
              <a:t>  Terrorists</a:t>
            </a:r>
          </a:p>
          <a:p>
            <a:pPr>
              <a:buFont typeface="Wingdings" pitchFamily="2" charset="2"/>
              <a:buChar char="Ø"/>
            </a:pPr>
            <a:r>
              <a:rPr lang="en-US">
                <a:latin typeface="Calibri" pitchFamily="34" charset="0"/>
              </a:rPr>
              <a:t>  Money Laundering</a:t>
            </a:r>
          </a:p>
          <a:p>
            <a:pPr>
              <a:buFont typeface="Wingdings" pitchFamily="2" charset="2"/>
              <a:buChar char="Ø"/>
            </a:pPr>
            <a:r>
              <a:rPr lang="en-US">
                <a:latin typeface="Calibri" pitchFamily="34" charset="0"/>
              </a:rPr>
              <a:t>  Smuggling</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 descr="Aerial%20view%20of%20Voorspoed.jpg"/>
          <p:cNvPicPr>
            <a:picLocks noChangeAspect="1"/>
          </p:cNvPicPr>
          <p:nvPr/>
        </p:nvPicPr>
        <p:blipFill>
          <a:blip r:embed="rId2"/>
          <a:srcRect/>
          <a:stretch>
            <a:fillRect/>
          </a:stretch>
        </p:blipFill>
        <p:spPr bwMode="auto">
          <a:xfrm>
            <a:off x="1143000" y="428625"/>
            <a:ext cx="6915150" cy="4143375"/>
          </a:xfrm>
          <a:prstGeom prst="rect">
            <a:avLst/>
          </a:prstGeom>
          <a:noFill/>
          <a:ln w="9525">
            <a:noFill/>
            <a:miter lim="800000"/>
            <a:headEnd/>
            <a:tailEnd/>
          </a:ln>
        </p:spPr>
      </p:pic>
      <p:sp>
        <p:nvSpPr>
          <p:cNvPr id="37890" name="TextBox 2"/>
          <p:cNvSpPr txBox="1">
            <a:spLocks noChangeArrowheads="1"/>
          </p:cNvSpPr>
          <p:nvPr/>
        </p:nvSpPr>
        <p:spPr bwMode="auto">
          <a:xfrm>
            <a:off x="1785938" y="5072063"/>
            <a:ext cx="3857625" cy="369887"/>
          </a:xfrm>
          <a:prstGeom prst="rect">
            <a:avLst/>
          </a:prstGeom>
          <a:noFill/>
          <a:ln w="9525">
            <a:noFill/>
            <a:miter lim="800000"/>
            <a:headEnd/>
            <a:tailEnd/>
          </a:ln>
        </p:spPr>
        <p:txBody>
          <a:bodyPr>
            <a:spAutoFit/>
          </a:bodyPr>
          <a:lstStyle/>
          <a:p>
            <a:r>
              <a:rPr lang="en-US">
                <a:latin typeface="Calibri" pitchFamily="34" charset="0"/>
              </a:rPr>
              <a:t>Large Miners will be easier to regulate</a:t>
            </a:r>
            <a:endParaRPr lang="en-AU">
              <a:latin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Box 2"/>
          <p:cNvSpPr txBox="1">
            <a:spLocks noChangeArrowheads="1"/>
          </p:cNvSpPr>
          <p:nvPr/>
        </p:nvSpPr>
        <p:spPr bwMode="auto">
          <a:xfrm>
            <a:off x="2643188" y="6357938"/>
            <a:ext cx="3857625" cy="369887"/>
          </a:xfrm>
          <a:prstGeom prst="rect">
            <a:avLst/>
          </a:prstGeom>
          <a:noFill/>
          <a:ln w="9525">
            <a:noFill/>
            <a:miter lim="800000"/>
            <a:headEnd/>
            <a:tailEnd/>
          </a:ln>
        </p:spPr>
        <p:txBody>
          <a:bodyPr>
            <a:spAutoFit/>
          </a:bodyPr>
          <a:lstStyle/>
          <a:p>
            <a:r>
              <a:rPr lang="en-US">
                <a:latin typeface="Calibri" pitchFamily="34" charset="0"/>
              </a:rPr>
              <a:t>There are millions of artisanal miners.</a:t>
            </a:r>
            <a:endParaRPr lang="en-AU">
              <a:latin typeface="Calibri" pitchFamily="34" charset="0"/>
            </a:endParaRPr>
          </a:p>
        </p:txBody>
      </p:sp>
      <p:pic>
        <p:nvPicPr>
          <p:cNvPr id="38914" name="Picture 4" descr="ASMiners.jpg"/>
          <p:cNvPicPr>
            <a:picLocks noChangeAspect="1"/>
          </p:cNvPicPr>
          <p:nvPr/>
        </p:nvPicPr>
        <p:blipFill>
          <a:blip r:embed="rId3"/>
          <a:srcRect/>
          <a:stretch>
            <a:fillRect/>
          </a:stretch>
        </p:blipFill>
        <p:spPr bwMode="auto">
          <a:xfrm>
            <a:off x="571500" y="0"/>
            <a:ext cx="8220075" cy="6156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Box 1"/>
          <p:cNvSpPr txBox="1">
            <a:spLocks noChangeArrowheads="1"/>
          </p:cNvSpPr>
          <p:nvPr/>
        </p:nvSpPr>
        <p:spPr bwMode="auto">
          <a:xfrm>
            <a:off x="1357313" y="357188"/>
            <a:ext cx="6000750" cy="954087"/>
          </a:xfrm>
          <a:prstGeom prst="rect">
            <a:avLst/>
          </a:prstGeom>
          <a:noFill/>
          <a:ln w="9525">
            <a:noFill/>
            <a:miter lim="800000"/>
            <a:headEnd/>
            <a:tailEnd/>
          </a:ln>
        </p:spPr>
        <p:txBody>
          <a:bodyPr>
            <a:spAutoFit/>
          </a:bodyPr>
          <a:lstStyle/>
          <a:p>
            <a:r>
              <a:rPr lang="en-AU" sz="2800">
                <a:latin typeface="Calibri" pitchFamily="34" charset="0"/>
              </a:rPr>
              <a:t>The proposal works on the following principles:</a:t>
            </a:r>
          </a:p>
        </p:txBody>
      </p:sp>
      <p:sp>
        <p:nvSpPr>
          <p:cNvPr id="40962" name="TextBox 2"/>
          <p:cNvSpPr txBox="1">
            <a:spLocks noChangeArrowheads="1"/>
          </p:cNvSpPr>
          <p:nvPr/>
        </p:nvSpPr>
        <p:spPr bwMode="auto">
          <a:xfrm>
            <a:off x="1428750" y="1643063"/>
            <a:ext cx="6286500" cy="3692525"/>
          </a:xfrm>
          <a:prstGeom prst="rect">
            <a:avLst/>
          </a:prstGeom>
          <a:noFill/>
          <a:ln w="9525">
            <a:noFill/>
            <a:miter lim="800000"/>
            <a:headEnd/>
            <a:tailEnd/>
          </a:ln>
        </p:spPr>
        <p:txBody>
          <a:bodyPr>
            <a:spAutoFit/>
          </a:bodyPr>
          <a:lstStyle/>
          <a:p>
            <a:pPr marL="342900" indent="-342900">
              <a:buFont typeface="Calibri" pitchFamily="34" charset="0"/>
              <a:buAutoNum type="arabicPeriod"/>
            </a:pPr>
            <a:r>
              <a:rPr lang="en-AU">
                <a:latin typeface="Calibri" pitchFamily="34" charset="0"/>
              </a:rPr>
              <a:t>To develop a global ethical trade system throughout the supply chain and embracing both large and small participants.</a:t>
            </a:r>
          </a:p>
          <a:p>
            <a:pPr marL="342900" indent="-342900">
              <a:buFont typeface="Calibri" pitchFamily="34" charset="0"/>
              <a:buAutoNum type="arabicPeriod"/>
            </a:pPr>
            <a:endParaRPr lang="en-AU">
              <a:latin typeface="Calibri" pitchFamily="34" charset="0"/>
            </a:endParaRPr>
          </a:p>
          <a:p>
            <a:pPr marL="342900" indent="-342900">
              <a:buFont typeface="Calibri" pitchFamily="34" charset="0"/>
              <a:buAutoNum type="arabicPeriod"/>
            </a:pPr>
            <a:r>
              <a:rPr lang="en-AU">
                <a:latin typeface="Calibri" pitchFamily="34" charset="0"/>
              </a:rPr>
              <a:t>It is designed to be inclusive of other initiatives-providing a channel for their products to reach down the supply chain to wholesalers and retailers.</a:t>
            </a:r>
          </a:p>
          <a:p>
            <a:pPr marL="342900" indent="-342900">
              <a:buFont typeface="Calibri" pitchFamily="34" charset="0"/>
              <a:buAutoNum type="arabicPeriod"/>
            </a:pPr>
            <a:endParaRPr lang="en-AU">
              <a:latin typeface="Calibri" pitchFamily="34" charset="0"/>
            </a:endParaRPr>
          </a:p>
          <a:p>
            <a:pPr marL="342900" indent="-342900">
              <a:buFont typeface="Calibri" pitchFamily="34" charset="0"/>
              <a:buAutoNum type="arabicPeriod"/>
            </a:pPr>
            <a:r>
              <a:rPr lang="en-AU">
                <a:latin typeface="Calibri" pitchFamily="34" charset="0"/>
              </a:rPr>
              <a:t>It is designed to utilise existing structures within the industry rather than creating new structures.   EG CIBJO-World Jewellery Confederation, will administer the system to members of CIBJO, and the national and international organisations that are members of CIBJO will manage and operate the program to their membership.</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1285875" y="285750"/>
            <a:ext cx="6572250" cy="954088"/>
          </a:xfrm>
          <a:prstGeom prst="rect">
            <a:avLst/>
          </a:prstGeom>
          <a:noFill/>
          <a:ln w="9525">
            <a:noFill/>
            <a:miter lim="800000"/>
            <a:headEnd/>
            <a:tailEnd/>
          </a:ln>
        </p:spPr>
        <p:txBody>
          <a:bodyPr>
            <a:spAutoFit/>
          </a:bodyPr>
          <a:lstStyle/>
          <a:p>
            <a:r>
              <a:rPr lang="en-AU" sz="2800">
                <a:solidFill>
                  <a:srgbClr val="FFFFFF"/>
                </a:solidFill>
                <a:latin typeface="Calibri" pitchFamily="34" charset="0"/>
              </a:rPr>
              <a:t>The proposal works on the following principles:</a:t>
            </a:r>
          </a:p>
        </p:txBody>
      </p:sp>
      <p:sp>
        <p:nvSpPr>
          <p:cNvPr id="41986" name="TextBox 2"/>
          <p:cNvSpPr txBox="1">
            <a:spLocks noChangeArrowheads="1"/>
          </p:cNvSpPr>
          <p:nvPr/>
        </p:nvSpPr>
        <p:spPr bwMode="auto">
          <a:xfrm>
            <a:off x="1428750" y="1643063"/>
            <a:ext cx="6357938" cy="4246562"/>
          </a:xfrm>
          <a:prstGeom prst="rect">
            <a:avLst/>
          </a:prstGeom>
          <a:noFill/>
          <a:ln w="9525">
            <a:noFill/>
            <a:miter lim="800000"/>
            <a:headEnd/>
            <a:tailEnd/>
          </a:ln>
        </p:spPr>
        <p:txBody>
          <a:bodyPr>
            <a:spAutoFit/>
          </a:bodyPr>
          <a:lstStyle/>
          <a:p>
            <a:pPr marL="342900" indent="-342900">
              <a:buFont typeface="Calibri" pitchFamily="34" charset="0"/>
              <a:buAutoNum type="arabicPeriod" startAt="4"/>
            </a:pPr>
            <a:r>
              <a:rPr lang="en-AU">
                <a:latin typeface="Calibri" pitchFamily="34" charset="0"/>
              </a:rPr>
              <a:t>It is designed to encourage broad participation and embrace further development of ethical trade as it evolves over time.</a:t>
            </a:r>
          </a:p>
          <a:p>
            <a:pPr marL="342900" indent="-342900">
              <a:buFont typeface="Calibri" pitchFamily="34" charset="0"/>
              <a:buAutoNum type="arabicPeriod" startAt="4"/>
            </a:pPr>
            <a:endParaRPr lang="en-AU">
              <a:latin typeface="Calibri" pitchFamily="34" charset="0"/>
            </a:endParaRPr>
          </a:p>
          <a:p>
            <a:pPr marL="342900" indent="-342900">
              <a:buFont typeface="Calibri" pitchFamily="34" charset="0"/>
              <a:buAutoNum type="arabicPeriod" startAt="4"/>
            </a:pPr>
            <a:r>
              <a:rPr lang="en-AU">
                <a:latin typeface="Calibri" pitchFamily="34" charset="0"/>
              </a:rPr>
              <a:t>Initially the system will accredit retailers and wholesalers in major developed economies as these groups are already ethically aware and it will also capture the majority of  jewellery sales.</a:t>
            </a:r>
          </a:p>
          <a:p>
            <a:pPr marL="342900" indent="-342900">
              <a:buFont typeface="Calibri" pitchFamily="34" charset="0"/>
              <a:buAutoNum type="arabicPeriod" startAt="4"/>
            </a:pPr>
            <a:endParaRPr lang="en-AU">
              <a:latin typeface="Calibri" pitchFamily="34" charset="0"/>
            </a:endParaRPr>
          </a:p>
          <a:p>
            <a:pPr marL="342900" indent="-342900">
              <a:buFont typeface="Calibri" pitchFamily="34" charset="0"/>
              <a:buAutoNum type="arabicPeriod" startAt="4"/>
            </a:pPr>
            <a:r>
              <a:rPr lang="en-AU">
                <a:latin typeface="Calibri" pitchFamily="34" charset="0"/>
              </a:rPr>
              <a:t>The JETS program will be underpinned by creation of training modules which will be set up to accredit executives and staff.</a:t>
            </a:r>
          </a:p>
          <a:p>
            <a:pPr marL="342900" indent="-342900">
              <a:buFont typeface="Calibri" pitchFamily="34" charset="0"/>
              <a:buAutoNum type="arabicPeriod" startAt="4"/>
            </a:pPr>
            <a:endParaRPr lang="en-AU">
              <a:latin typeface="Calibri" pitchFamily="34" charset="0"/>
            </a:endParaRPr>
          </a:p>
          <a:p>
            <a:pPr marL="342900" indent="-342900">
              <a:buFont typeface="Calibri" pitchFamily="34" charset="0"/>
              <a:buAutoNum type="arabicPeriod" startAt="4"/>
            </a:pPr>
            <a:r>
              <a:rPr lang="en-AU">
                <a:latin typeface="Calibri" pitchFamily="34" charset="0"/>
              </a:rPr>
              <a:t>The JET System will create important branding known as ‘World Jewellery Confederation Ethical Trader’, and will be co-branded with the name of the national/international CIBJO member that a participant belongs to.</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3"/>
          <p:cNvPicPr>
            <a:picLocks noChangeAspect="1" noChangeArrowheads="1"/>
          </p:cNvPicPr>
          <p:nvPr/>
        </p:nvPicPr>
        <p:blipFill>
          <a:blip r:embed="rId2"/>
          <a:srcRect/>
          <a:stretch>
            <a:fillRect/>
          </a:stretch>
        </p:blipFill>
        <p:spPr bwMode="auto">
          <a:xfrm>
            <a:off x="2357438" y="1617663"/>
            <a:ext cx="4500562" cy="5240337"/>
          </a:xfrm>
          <a:prstGeom prst="rect">
            <a:avLst/>
          </a:prstGeom>
          <a:noFill/>
          <a:ln w="9525">
            <a:noFill/>
            <a:miter lim="800000"/>
            <a:headEnd/>
            <a:tailEnd/>
          </a:ln>
        </p:spPr>
      </p:pic>
      <p:pic>
        <p:nvPicPr>
          <p:cNvPr id="43010" name="Picture 2" descr="logo.png"/>
          <p:cNvPicPr>
            <a:picLocks noChangeAspect="1"/>
          </p:cNvPicPr>
          <p:nvPr/>
        </p:nvPicPr>
        <p:blipFill>
          <a:blip r:embed="rId3"/>
          <a:srcRect/>
          <a:stretch>
            <a:fillRect/>
          </a:stretch>
        </p:blipFill>
        <p:spPr bwMode="auto">
          <a:xfrm>
            <a:off x="0" y="0"/>
            <a:ext cx="9144000" cy="214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3" name="Group 72"/>
          <p:cNvGrpSpPr>
            <a:grpSpLocks/>
          </p:cNvGrpSpPr>
          <p:nvPr/>
        </p:nvGrpSpPr>
        <p:grpSpPr bwMode="auto">
          <a:xfrm>
            <a:off x="468313" y="661988"/>
            <a:ext cx="8143875" cy="6196012"/>
            <a:chOff x="500034" y="214290"/>
            <a:chExt cx="8143932" cy="6196470"/>
          </a:xfrm>
        </p:grpSpPr>
        <p:grpSp>
          <p:nvGrpSpPr>
            <p:cNvPr id="44043" name="Group 5"/>
            <p:cNvGrpSpPr>
              <a:grpSpLocks/>
            </p:cNvGrpSpPr>
            <p:nvPr/>
          </p:nvGrpSpPr>
          <p:grpSpPr bwMode="auto">
            <a:xfrm>
              <a:off x="3643306" y="1643050"/>
              <a:ext cx="2071702" cy="1653085"/>
              <a:chOff x="3286116" y="1643050"/>
              <a:chExt cx="2071702" cy="1653085"/>
            </a:xfrm>
          </p:grpSpPr>
          <p:pic>
            <p:nvPicPr>
              <p:cNvPr id="44074" name="Picture 1" descr="logo.png"/>
              <p:cNvPicPr>
                <a:picLocks noChangeAspect="1"/>
              </p:cNvPicPr>
              <p:nvPr/>
            </p:nvPicPr>
            <p:blipFill>
              <a:blip r:embed="rId2"/>
              <a:srcRect r="76563"/>
              <a:stretch>
                <a:fillRect/>
              </a:stretch>
            </p:blipFill>
            <p:spPr bwMode="auto">
              <a:xfrm>
                <a:off x="3750447" y="1643050"/>
                <a:ext cx="1143040" cy="1143046"/>
              </a:xfrm>
              <a:prstGeom prst="rect">
                <a:avLst/>
              </a:prstGeom>
              <a:noFill/>
              <a:ln w="9525">
                <a:noFill/>
                <a:miter lim="800000"/>
                <a:headEnd/>
                <a:tailEnd/>
              </a:ln>
            </p:spPr>
          </p:pic>
          <p:sp>
            <p:nvSpPr>
              <p:cNvPr id="44075" name="TextBox 2"/>
              <p:cNvSpPr txBox="1">
                <a:spLocks noChangeArrowheads="1"/>
              </p:cNvSpPr>
              <p:nvPr/>
            </p:nvSpPr>
            <p:spPr bwMode="auto">
              <a:xfrm>
                <a:off x="3286116" y="2714935"/>
                <a:ext cx="2071702" cy="581200"/>
              </a:xfrm>
              <a:prstGeom prst="rect">
                <a:avLst/>
              </a:prstGeom>
              <a:noFill/>
              <a:ln w="9525">
                <a:noFill/>
                <a:miter lim="800000"/>
                <a:headEnd/>
                <a:tailEnd/>
              </a:ln>
            </p:spPr>
            <p:txBody>
              <a:bodyPr>
                <a:spAutoFit/>
              </a:bodyPr>
              <a:lstStyle/>
              <a:p>
                <a:r>
                  <a:rPr lang="en-AU" sz="1600">
                    <a:latin typeface="Calibri" pitchFamily="34" charset="0"/>
                  </a:rPr>
                  <a:t>JETS ADMINISTRATION</a:t>
                </a:r>
              </a:p>
            </p:txBody>
          </p:sp>
        </p:grpSp>
        <p:sp>
          <p:nvSpPr>
            <p:cNvPr id="9" name="Oval 8"/>
            <p:cNvSpPr/>
            <p:nvPr/>
          </p:nvSpPr>
          <p:spPr>
            <a:xfrm>
              <a:off x="3571867" y="214290"/>
              <a:ext cx="785819" cy="48581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10" name="Oval 9"/>
            <p:cNvSpPr/>
            <p:nvPr/>
          </p:nvSpPr>
          <p:spPr>
            <a:xfrm>
              <a:off x="4500562" y="214290"/>
              <a:ext cx="785817" cy="48581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11" name="Oval 10"/>
            <p:cNvSpPr/>
            <p:nvPr/>
          </p:nvSpPr>
          <p:spPr>
            <a:xfrm>
              <a:off x="5429255" y="357176"/>
              <a:ext cx="785819" cy="48581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12" name="Oval 11"/>
            <p:cNvSpPr/>
            <p:nvPr/>
          </p:nvSpPr>
          <p:spPr>
            <a:xfrm>
              <a:off x="6215074" y="714389"/>
              <a:ext cx="785817" cy="48581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13" name="Oval 12"/>
            <p:cNvSpPr/>
            <p:nvPr/>
          </p:nvSpPr>
          <p:spPr>
            <a:xfrm>
              <a:off x="6858015" y="1214489"/>
              <a:ext cx="785819" cy="48581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14" name="Oval 13"/>
            <p:cNvSpPr/>
            <p:nvPr/>
          </p:nvSpPr>
          <p:spPr>
            <a:xfrm>
              <a:off x="7286643" y="1714588"/>
              <a:ext cx="785819" cy="48581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15" name="Oval 14"/>
            <p:cNvSpPr/>
            <p:nvPr/>
          </p:nvSpPr>
          <p:spPr>
            <a:xfrm>
              <a:off x="7643834" y="2214688"/>
              <a:ext cx="785817" cy="5572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16" name="Oval 15"/>
            <p:cNvSpPr/>
            <p:nvPr/>
          </p:nvSpPr>
          <p:spPr>
            <a:xfrm>
              <a:off x="500034" y="2214688"/>
              <a:ext cx="785817" cy="48581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17" name="Oval 16"/>
            <p:cNvSpPr/>
            <p:nvPr/>
          </p:nvSpPr>
          <p:spPr>
            <a:xfrm>
              <a:off x="1357290" y="1214489"/>
              <a:ext cx="785817" cy="48581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18" name="Oval 17"/>
            <p:cNvSpPr/>
            <p:nvPr/>
          </p:nvSpPr>
          <p:spPr>
            <a:xfrm>
              <a:off x="928662" y="1714588"/>
              <a:ext cx="785817" cy="48581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19" name="Oval 18"/>
            <p:cNvSpPr/>
            <p:nvPr/>
          </p:nvSpPr>
          <p:spPr>
            <a:xfrm>
              <a:off x="1928794" y="714389"/>
              <a:ext cx="785817" cy="48581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20" name="Oval 19"/>
            <p:cNvSpPr/>
            <p:nvPr/>
          </p:nvSpPr>
          <p:spPr>
            <a:xfrm>
              <a:off x="2714611" y="428618"/>
              <a:ext cx="785819" cy="48581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cxnSp>
          <p:nvCxnSpPr>
            <p:cNvPr id="22" name="Straight Connector 21"/>
            <p:cNvCxnSpPr>
              <a:stCxn id="16" idx="6"/>
            </p:cNvCxnSpPr>
            <p:nvPr/>
          </p:nvCxnSpPr>
          <p:spPr>
            <a:xfrm flipV="1">
              <a:off x="1285851" y="2429016"/>
              <a:ext cx="2714644" cy="285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8" idx="6"/>
            </p:cNvCxnSpPr>
            <p:nvPr/>
          </p:nvCxnSpPr>
          <p:spPr>
            <a:xfrm>
              <a:off x="1714479" y="1957494"/>
              <a:ext cx="2249504" cy="3000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071670" y="1571702"/>
              <a:ext cx="1928825" cy="5715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643174" y="1143046"/>
              <a:ext cx="1357321" cy="9287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3264649" y="1021617"/>
              <a:ext cx="1014488" cy="6858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3725822" y="1131939"/>
              <a:ext cx="1014488" cy="1793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0" idx="4"/>
              <a:endCxn id="2" idx="0"/>
            </p:cNvCxnSpPr>
            <p:nvPr/>
          </p:nvCxnSpPr>
          <p:spPr>
            <a:xfrm rot="5400000">
              <a:off x="4315585" y="1064466"/>
              <a:ext cx="943045" cy="2143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4843433" y="943026"/>
              <a:ext cx="928756" cy="6143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0800000" flipV="1">
              <a:off x="5143503" y="1143046"/>
              <a:ext cx="1185871" cy="6429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13" idx="3"/>
            </p:cNvCxnSpPr>
            <p:nvPr/>
          </p:nvCxnSpPr>
          <p:spPr>
            <a:xfrm rot="5400000">
              <a:off x="5907880" y="864480"/>
              <a:ext cx="300060" cy="18288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0800000" flipV="1">
              <a:off x="5214942" y="2000359"/>
              <a:ext cx="2071701" cy="18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0800000" flipV="1">
              <a:off x="5214942" y="2500459"/>
              <a:ext cx="2428892" cy="63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Down Arrow 58"/>
            <p:cNvSpPr/>
            <p:nvPr/>
          </p:nvSpPr>
          <p:spPr>
            <a:xfrm>
              <a:off x="4429123" y="3072001"/>
              <a:ext cx="500067" cy="64298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4069" name="TextBox 59"/>
            <p:cNvSpPr txBox="1">
              <a:spLocks noChangeArrowheads="1"/>
            </p:cNvSpPr>
            <p:nvPr/>
          </p:nvSpPr>
          <p:spPr bwMode="auto">
            <a:xfrm>
              <a:off x="571472" y="3714986"/>
              <a:ext cx="8072494" cy="825561"/>
            </a:xfrm>
            <a:prstGeom prst="rect">
              <a:avLst/>
            </a:prstGeom>
            <a:noFill/>
            <a:ln w="9525">
              <a:noFill/>
              <a:miter lim="800000"/>
              <a:headEnd/>
              <a:tailEnd/>
            </a:ln>
          </p:spPr>
          <p:txBody>
            <a:bodyPr>
              <a:spAutoFit/>
            </a:bodyPr>
            <a:lstStyle/>
            <a:p>
              <a:pPr algn="ctr"/>
              <a:r>
                <a:rPr lang="en-AU" sz="1600">
                  <a:latin typeface="Calibri" pitchFamily="34" charset="0"/>
                </a:rPr>
                <a:t>JETS operations &amp; management</a:t>
              </a:r>
            </a:p>
            <a:p>
              <a:r>
                <a:rPr lang="en-AU" sz="1600">
                  <a:latin typeface="Calibri" pitchFamily="34" charset="0"/>
                </a:rPr>
                <a:t>International &amp; national associations with approved Code of Ethics (potentially 100 industry associations)</a:t>
              </a:r>
            </a:p>
          </p:txBody>
        </p:sp>
        <p:sp>
          <p:nvSpPr>
            <p:cNvPr id="61" name="Down Arrow 60"/>
            <p:cNvSpPr/>
            <p:nvPr/>
          </p:nvSpPr>
          <p:spPr>
            <a:xfrm>
              <a:off x="4429123" y="4286528"/>
              <a:ext cx="500067" cy="64298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4071" name="TextBox 61"/>
            <p:cNvSpPr txBox="1">
              <a:spLocks noChangeArrowheads="1"/>
            </p:cNvSpPr>
            <p:nvPr/>
          </p:nvSpPr>
          <p:spPr bwMode="auto">
            <a:xfrm>
              <a:off x="2107388" y="5000636"/>
              <a:ext cx="5179255" cy="338554"/>
            </a:xfrm>
            <a:prstGeom prst="rect">
              <a:avLst/>
            </a:prstGeom>
            <a:noFill/>
            <a:ln w="9525">
              <a:noFill/>
              <a:miter lim="800000"/>
              <a:headEnd/>
              <a:tailEnd/>
            </a:ln>
          </p:spPr>
          <p:txBody>
            <a:bodyPr>
              <a:spAutoFit/>
            </a:bodyPr>
            <a:lstStyle/>
            <a:p>
              <a:pPr algn="ctr"/>
              <a:r>
                <a:rPr lang="en-AU" sz="1600">
                  <a:latin typeface="Calibri" pitchFamily="34" charset="0"/>
                </a:rPr>
                <a:t>Wholesale and Retail members receive accreditation</a:t>
              </a:r>
            </a:p>
          </p:txBody>
        </p:sp>
        <p:sp>
          <p:nvSpPr>
            <p:cNvPr id="63" name="Down Arrow 62"/>
            <p:cNvSpPr/>
            <p:nvPr/>
          </p:nvSpPr>
          <p:spPr>
            <a:xfrm>
              <a:off x="4429123" y="5358170"/>
              <a:ext cx="500067" cy="642985"/>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4073" name="TextBox 63"/>
            <p:cNvSpPr txBox="1">
              <a:spLocks noChangeArrowheads="1"/>
            </p:cNvSpPr>
            <p:nvPr/>
          </p:nvSpPr>
          <p:spPr bwMode="auto">
            <a:xfrm>
              <a:off x="3643306" y="6072206"/>
              <a:ext cx="2071702" cy="338554"/>
            </a:xfrm>
            <a:prstGeom prst="rect">
              <a:avLst/>
            </a:prstGeom>
            <a:noFill/>
            <a:ln w="9525">
              <a:noFill/>
              <a:miter lim="800000"/>
              <a:headEnd/>
              <a:tailEnd/>
            </a:ln>
          </p:spPr>
          <p:txBody>
            <a:bodyPr>
              <a:spAutoFit/>
            </a:bodyPr>
            <a:lstStyle/>
            <a:p>
              <a:r>
                <a:rPr lang="en-AU" sz="1600">
                  <a:latin typeface="Calibri" pitchFamily="34" charset="0"/>
                </a:rPr>
                <a:t>Consumer Confidence</a:t>
              </a:r>
            </a:p>
          </p:txBody>
        </p:sp>
      </p:grpSp>
      <p:sp>
        <p:nvSpPr>
          <p:cNvPr id="44034" name="TextBox 71"/>
          <p:cNvSpPr txBox="1">
            <a:spLocks noChangeArrowheads="1"/>
          </p:cNvSpPr>
          <p:nvPr/>
        </p:nvSpPr>
        <p:spPr bwMode="auto">
          <a:xfrm>
            <a:off x="142875" y="142875"/>
            <a:ext cx="8572500" cy="338138"/>
          </a:xfrm>
          <a:prstGeom prst="rect">
            <a:avLst/>
          </a:prstGeom>
          <a:noFill/>
          <a:ln w="9525">
            <a:noFill/>
            <a:miter lim="800000"/>
            <a:headEnd/>
            <a:tailEnd/>
          </a:ln>
        </p:spPr>
        <p:txBody>
          <a:bodyPr>
            <a:spAutoFit/>
          </a:bodyPr>
          <a:lstStyle/>
          <a:p>
            <a:r>
              <a:rPr lang="en-AU" sz="1600">
                <a:latin typeface="Calibri" pitchFamily="34" charset="0"/>
              </a:rPr>
              <a:t>Advice input from NGO’s and Ethical Trade initiatives to advise on standards</a:t>
            </a:r>
          </a:p>
        </p:txBody>
      </p:sp>
      <p:sp>
        <p:nvSpPr>
          <p:cNvPr id="44035" name="TextBox 73"/>
          <p:cNvSpPr txBox="1">
            <a:spLocks noChangeArrowheads="1"/>
          </p:cNvSpPr>
          <p:nvPr/>
        </p:nvSpPr>
        <p:spPr bwMode="auto">
          <a:xfrm>
            <a:off x="1428750" y="1785938"/>
            <a:ext cx="642938" cy="246062"/>
          </a:xfrm>
          <a:prstGeom prst="rect">
            <a:avLst/>
          </a:prstGeom>
          <a:noFill/>
          <a:ln w="9525">
            <a:noFill/>
            <a:miter lim="800000"/>
            <a:headEnd/>
            <a:tailEnd/>
          </a:ln>
        </p:spPr>
        <p:txBody>
          <a:bodyPr>
            <a:spAutoFit/>
          </a:bodyPr>
          <a:lstStyle/>
          <a:p>
            <a:r>
              <a:rPr lang="en-AU" sz="1000">
                <a:latin typeface="Calibri" pitchFamily="34" charset="0"/>
              </a:rPr>
              <a:t>CASM</a:t>
            </a:r>
          </a:p>
        </p:txBody>
      </p:sp>
      <p:sp>
        <p:nvSpPr>
          <p:cNvPr id="44036" name="TextBox 75"/>
          <p:cNvSpPr txBox="1">
            <a:spLocks noChangeArrowheads="1"/>
          </p:cNvSpPr>
          <p:nvPr/>
        </p:nvSpPr>
        <p:spPr bwMode="auto">
          <a:xfrm>
            <a:off x="2857500" y="1000125"/>
            <a:ext cx="500063" cy="246063"/>
          </a:xfrm>
          <a:prstGeom prst="rect">
            <a:avLst/>
          </a:prstGeom>
          <a:noFill/>
          <a:ln w="9525">
            <a:noFill/>
            <a:miter lim="800000"/>
            <a:headEnd/>
            <a:tailEnd/>
          </a:ln>
        </p:spPr>
        <p:txBody>
          <a:bodyPr>
            <a:spAutoFit/>
          </a:bodyPr>
          <a:lstStyle/>
          <a:p>
            <a:r>
              <a:rPr lang="en-AU" sz="1000">
                <a:latin typeface="Calibri" pitchFamily="34" charset="0"/>
              </a:rPr>
              <a:t>ARM</a:t>
            </a:r>
          </a:p>
        </p:txBody>
      </p:sp>
      <p:sp>
        <p:nvSpPr>
          <p:cNvPr id="44037" name="TextBox 76"/>
          <p:cNvSpPr txBox="1">
            <a:spLocks noChangeArrowheads="1"/>
          </p:cNvSpPr>
          <p:nvPr/>
        </p:nvSpPr>
        <p:spPr bwMode="auto">
          <a:xfrm>
            <a:off x="3714750" y="785813"/>
            <a:ext cx="571500" cy="246062"/>
          </a:xfrm>
          <a:prstGeom prst="rect">
            <a:avLst/>
          </a:prstGeom>
          <a:noFill/>
          <a:ln w="9525">
            <a:noFill/>
            <a:miter lim="800000"/>
            <a:headEnd/>
            <a:tailEnd/>
          </a:ln>
        </p:spPr>
        <p:txBody>
          <a:bodyPr>
            <a:spAutoFit/>
          </a:bodyPr>
          <a:lstStyle/>
          <a:p>
            <a:r>
              <a:rPr lang="en-AU" sz="1000">
                <a:latin typeface="Calibri" pitchFamily="34" charset="0"/>
              </a:rPr>
              <a:t>UNDP</a:t>
            </a:r>
          </a:p>
        </p:txBody>
      </p:sp>
      <p:sp>
        <p:nvSpPr>
          <p:cNvPr id="44038" name="TextBox 77"/>
          <p:cNvSpPr txBox="1">
            <a:spLocks noChangeArrowheads="1"/>
          </p:cNvSpPr>
          <p:nvPr/>
        </p:nvSpPr>
        <p:spPr bwMode="auto">
          <a:xfrm>
            <a:off x="5500688" y="928688"/>
            <a:ext cx="785812" cy="230187"/>
          </a:xfrm>
          <a:prstGeom prst="rect">
            <a:avLst/>
          </a:prstGeom>
          <a:noFill/>
          <a:ln w="9525">
            <a:noFill/>
            <a:miter lim="800000"/>
            <a:headEnd/>
            <a:tailEnd/>
          </a:ln>
        </p:spPr>
        <p:txBody>
          <a:bodyPr>
            <a:spAutoFit/>
          </a:bodyPr>
          <a:lstStyle/>
          <a:p>
            <a:r>
              <a:rPr lang="en-AU" sz="900">
                <a:latin typeface="Calibri" pitchFamily="34" charset="0"/>
              </a:rPr>
              <a:t>World Bank</a:t>
            </a:r>
          </a:p>
        </p:txBody>
      </p:sp>
      <p:sp>
        <p:nvSpPr>
          <p:cNvPr id="44039" name="TextBox 78"/>
          <p:cNvSpPr txBox="1">
            <a:spLocks noChangeArrowheads="1"/>
          </p:cNvSpPr>
          <p:nvPr/>
        </p:nvSpPr>
        <p:spPr bwMode="auto">
          <a:xfrm>
            <a:off x="6858000" y="1785938"/>
            <a:ext cx="857250" cy="230187"/>
          </a:xfrm>
          <a:prstGeom prst="rect">
            <a:avLst/>
          </a:prstGeom>
          <a:noFill/>
          <a:ln w="9525">
            <a:noFill/>
            <a:miter lim="800000"/>
            <a:headEnd/>
            <a:tailEnd/>
          </a:ln>
        </p:spPr>
        <p:txBody>
          <a:bodyPr>
            <a:spAutoFit/>
          </a:bodyPr>
          <a:lstStyle/>
          <a:p>
            <a:r>
              <a:rPr lang="en-AU" sz="900">
                <a:latin typeface="Calibri" pitchFamily="34" charset="0"/>
              </a:rPr>
              <a:t>No dirty gold</a:t>
            </a:r>
          </a:p>
        </p:txBody>
      </p:sp>
      <p:sp>
        <p:nvSpPr>
          <p:cNvPr id="44040" name="TextBox 79"/>
          <p:cNvSpPr txBox="1">
            <a:spLocks noChangeArrowheads="1"/>
          </p:cNvSpPr>
          <p:nvPr/>
        </p:nvSpPr>
        <p:spPr bwMode="auto">
          <a:xfrm>
            <a:off x="7715250" y="2857500"/>
            <a:ext cx="785813" cy="230188"/>
          </a:xfrm>
          <a:prstGeom prst="rect">
            <a:avLst/>
          </a:prstGeom>
          <a:noFill/>
          <a:ln w="9525">
            <a:noFill/>
            <a:miter lim="800000"/>
            <a:headEnd/>
            <a:tailEnd/>
          </a:ln>
        </p:spPr>
        <p:txBody>
          <a:bodyPr>
            <a:spAutoFit/>
          </a:bodyPr>
          <a:lstStyle/>
          <a:p>
            <a:r>
              <a:rPr lang="en-AU" sz="900">
                <a:latin typeface="Calibri" pitchFamily="34" charset="0"/>
              </a:rPr>
              <a:t>End Poverty</a:t>
            </a:r>
          </a:p>
        </p:txBody>
      </p:sp>
      <p:sp>
        <p:nvSpPr>
          <p:cNvPr id="44041" name="TextBox 80"/>
          <p:cNvSpPr txBox="1">
            <a:spLocks noChangeArrowheads="1"/>
          </p:cNvSpPr>
          <p:nvPr/>
        </p:nvSpPr>
        <p:spPr bwMode="auto">
          <a:xfrm>
            <a:off x="642938" y="2786063"/>
            <a:ext cx="428625" cy="246062"/>
          </a:xfrm>
          <a:prstGeom prst="rect">
            <a:avLst/>
          </a:prstGeom>
          <a:noFill/>
          <a:ln w="9525">
            <a:noFill/>
            <a:miter lim="800000"/>
            <a:headEnd/>
            <a:tailEnd/>
          </a:ln>
        </p:spPr>
        <p:txBody>
          <a:bodyPr>
            <a:spAutoFit/>
          </a:bodyPr>
          <a:lstStyle/>
          <a:p>
            <a:r>
              <a:rPr lang="en-AU" sz="1000">
                <a:latin typeface="Calibri" pitchFamily="34" charset="0"/>
              </a:rPr>
              <a:t>DDI</a:t>
            </a:r>
          </a:p>
        </p:txBody>
      </p:sp>
      <p:sp>
        <p:nvSpPr>
          <p:cNvPr id="44042" name="TextBox 81"/>
          <p:cNvSpPr txBox="1">
            <a:spLocks noChangeArrowheads="1"/>
          </p:cNvSpPr>
          <p:nvPr/>
        </p:nvSpPr>
        <p:spPr bwMode="auto">
          <a:xfrm>
            <a:off x="1071563" y="2286000"/>
            <a:ext cx="571500" cy="246063"/>
          </a:xfrm>
          <a:prstGeom prst="rect">
            <a:avLst/>
          </a:prstGeom>
          <a:noFill/>
          <a:ln w="9525">
            <a:noFill/>
            <a:miter lim="800000"/>
            <a:headEnd/>
            <a:tailEnd/>
          </a:ln>
        </p:spPr>
        <p:txBody>
          <a:bodyPr>
            <a:spAutoFit/>
          </a:bodyPr>
          <a:lstStyle/>
          <a:p>
            <a:r>
              <a:rPr lang="en-AU" sz="1000">
                <a:latin typeface="Calibri" pitchFamily="34" charset="0"/>
              </a:rPr>
              <a:t>IRMA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Down Arrow 28"/>
          <p:cNvSpPr/>
          <p:nvPr/>
        </p:nvSpPr>
        <p:spPr>
          <a:xfrm>
            <a:off x="7143750" y="1500188"/>
            <a:ext cx="928688" cy="342900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6082" name="TextBox 1"/>
          <p:cNvSpPr txBox="1">
            <a:spLocks noChangeArrowheads="1"/>
          </p:cNvSpPr>
          <p:nvPr/>
        </p:nvSpPr>
        <p:spPr bwMode="auto">
          <a:xfrm>
            <a:off x="3429000" y="428625"/>
            <a:ext cx="2500313" cy="369888"/>
          </a:xfrm>
          <a:prstGeom prst="rect">
            <a:avLst/>
          </a:prstGeom>
          <a:noFill/>
          <a:ln w="9525">
            <a:noFill/>
            <a:miter lim="800000"/>
            <a:headEnd/>
            <a:tailEnd/>
          </a:ln>
        </p:spPr>
        <p:txBody>
          <a:bodyPr>
            <a:spAutoFit/>
          </a:bodyPr>
          <a:lstStyle/>
          <a:p>
            <a:r>
              <a:rPr lang="en-AU" b="1">
                <a:latin typeface="Calibri" pitchFamily="34" charset="0"/>
              </a:rPr>
              <a:t>Ethical Trade Initiatives</a:t>
            </a:r>
          </a:p>
        </p:txBody>
      </p:sp>
      <p:sp>
        <p:nvSpPr>
          <p:cNvPr id="46083" name="TextBox 2"/>
          <p:cNvSpPr txBox="1">
            <a:spLocks noChangeArrowheads="1"/>
          </p:cNvSpPr>
          <p:nvPr/>
        </p:nvSpPr>
        <p:spPr bwMode="auto">
          <a:xfrm>
            <a:off x="1785938" y="928688"/>
            <a:ext cx="1000125" cy="584200"/>
          </a:xfrm>
          <a:prstGeom prst="rect">
            <a:avLst/>
          </a:prstGeom>
          <a:noFill/>
          <a:ln w="9525">
            <a:noFill/>
            <a:miter lim="800000"/>
            <a:headEnd/>
            <a:tailEnd/>
          </a:ln>
        </p:spPr>
        <p:txBody>
          <a:bodyPr>
            <a:spAutoFit/>
          </a:bodyPr>
          <a:lstStyle/>
          <a:p>
            <a:r>
              <a:rPr lang="en-AU" sz="1600" b="1">
                <a:latin typeface="Calibri" pitchFamily="34" charset="0"/>
              </a:rPr>
              <a:t>No Dirty Gold</a:t>
            </a:r>
          </a:p>
        </p:txBody>
      </p:sp>
      <p:sp>
        <p:nvSpPr>
          <p:cNvPr id="46084" name="TextBox 3"/>
          <p:cNvSpPr txBox="1">
            <a:spLocks noChangeArrowheads="1"/>
          </p:cNvSpPr>
          <p:nvPr/>
        </p:nvSpPr>
        <p:spPr bwMode="auto">
          <a:xfrm>
            <a:off x="2714625" y="1143000"/>
            <a:ext cx="571500" cy="338138"/>
          </a:xfrm>
          <a:prstGeom prst="rect">
            <a:avLst/>
          </a:prstGeom>
          <a:noFill/>
          <a:ln w="9525">
            <a:noFill/>
            <a:miter lim="800000"/>
            <a:headEnd/>
            <a:tailEnd/>
          </a:ln>
        </p:spPr>
        <p:txBody>
          <a:bodyPr>
            <a:spAutoFit/>
          </a:bodyPr>
          <a:lstStyle/>
          <a:p>
            <a:r>
              <a:rPr lang="en-AU" sz="1600" b="1">
                <a:latin typeface="Calibri" pitchFamily="34" charset="0"/>
              </a:rPr>
              <a:t>DDI</a:t>
            </a:r>
          </a:p>
        </p:txBody>
      </p:sp>
      <p:sp>
        <p:nvSpPr>
          <p:cNvPr id="46085" name="TextBox 4"/>
          <p:cNvSpPr txBox="1">
            <a:spLocks noChangeArrowheads="1"/>
          </p:cNvSpPr>
          <p:nvPr/>
        </p:nvSpPr>
        <p:spPr bwMode="auto">
          <a:xfrm>
            <a:off x="3429000" y="1143000"/>
            <a:ext cx="1047750" cy="338138"/>
          </a:xfrm>
          <a:prstGeom prst="rect">
            <a:avLst/>
          </a:prstGeom>
          <a:noFill/>
          <a:ln w="9525">
            <a:noFill/>
            <a:miter lim="800000"/>
            <a:headEnd/>
            <a:tailEnd/>
          </a:ln>
        </p:spPr>
        <p:txBody>
          <a:bodyPr>
            <a:spAutoFit/>
          </a:bodyPr>
          <a:lstStyle/>
          <a:p>
            <a:r>
              <a:rPr lang="en-AU" sz="1600" b="1">
                <a:latin typeface="Calibri" pitchFamily="34" charset="0"/>
              </a:rPr>
              <a:t>ARM</a:t>
            </a:r>
          </a:p>
        </p:txBody>
      </p:sp>
      <p:sp>
        <p:nvSpPr>
          <p:cNvPr id="46086" name="TextBox 5"/>
          <p:cNvSpPr txBox="1">
            <a:spLocks noChangeArrowheads="1"/>
          </p:cNvSpPr>
          <p:nvPr/>
        </p:nvSpPr>
        <p:spPr bwMode="auto">
          <a:xfrm>
            <a:off x="4214813" y="1143000"/>
            <a:ext cx="873125" cy="338138"/>
          </a:xfrm>
          <a:prstGeom prst="rect">
            <a:avLst/>
          </a:prstGeom>
          <a:noFill/>
          <a:ln w="9525">
            <a:noFill/>
            <a:miter lim="800000"/>
            <a:headEnd/>
            <a:tailEnd/>
          </a:ln>
        </p:spPr>
        <p:txBody>
          <a:bodyPr>
            <a:spAutoFit/>
          </a:bodyPr>
          <a:lstStyle/>
          <a:p>
            <a:r>
              <a:rPr lang="en-AU" sz="1600" b="1">
                <a:latin typeface="Calibri" pitchFamily="34" charset="0"/>
              </a:rPr>
              <a:t>IRMA</a:t>
            </a:r>
          </a:p>
        </p:txBody>
      </p:sp>
      <p:sp>
        <p:nvSpPr>
          <p:cNvPr id="46087" name="TextBox 6"/>
          <p:cNvSpPr txBox="1">
            <a:spLocks noChangeArrowheads="1"/>
          </p:cNvSpPr>
          <p:nvPr/>
        </p:nvSpPr>
        <p:spPr bwMode="auto">
          <a:xfrm>
            <a:off x="5072063" y="1143000"/>
            <a:ext cx="960437" cy="338138"/>
          </a:xfrm>
          <a:prstGeom prst="rect">
            <a:avLst/>
          </a:prstGeom>
          <a:noFill/>
          <a:ln w="9525">
            <a:noFill/>
            <a:miter lim="800000"/>
            <a:headEnd/>
            <a:tailEnd/>
          </a:ln>
        </p:spPr>
        <p:txBody>
          <a:bodyPr>
            <a:spAutoFit/>
          </a:bodyPr>
          <a:lstStyle/>
          <a:p>
            <a:r>
              <a:rPr lang="en-AU" sz="1600" b="1">
                <a:latin typeface="Calibri" pitchFamily="34" charset="0"/>
              </a:rPr>
              <a:t>CASM</a:t>
            </a:r>
          </a:p>
        </p:txBody>
      </p:sp>
      <p:sp>
        <p:nvSpPr>
          <p:cNvPr id="46088" name="TextBox 7"/>
          <p:cNvSpPr txBox="1">
            <a:spLocks noChangeArrowheads="1"/>
          </p:cNvSpPr>
          <p:nvPr/>
        </p:nvSpPr>
        <p:spPr bwMode="auto">
          <a:xfrm>
            <a:off x="8358188" y="1143000"/>
            <a:ext cx="785812" cy="338138"/>
          </a:xfrm>
          <a:prstGeom prst="rect">
            <a:avLst/>
          </a:prstGeom>
          <a:noFill/>
          <a:ln w="9525">
            <a:noFill/>
            <a:miter lim="800000"/>
            <a:headEnd/>
            <a:tailEnd/>
          </a:ln>
        </p:spPr>
        <p:txBody>
          <a:bodyPr>
            <a:spAutoFit/>
          </a:bodyPr>
          <a:lstStyle/>
          <a:p>
            <a:r>
              <a:rPr lang="en-AU" sz="1600" b="1">
                <a:latin typeface="Calibri" pitchFamily="34" charset="0"/>
              </a:rPr>
              <a:t>CRJP</a:t>
            </a:r>
          </a:p>
        </p:txBody>
      </p:sp>
      <p:sp>
        <p:nvSpPr>
          <p:cNvPr id="46089" name="TextBox 9"/>
          <p:cNvSpPr txBox="1">
            <a:spLocks noChangeArrowheads="1"/>
          </p:cNvSpPr>
          <p:nvPr/>
        </p:nvSpPr>
        <p:spPr bwMode="auto">
          <a:xfrm>
            <a:off x="7215188" y="928688"/>
            <a:ext cx="1135062" cy="584200"/>
          </a:xfrm>
          <a:prstGeom prst="rect">
            <a:avLst/>
          </a:prstGeom>
          <a:noFill/>
          <a:ln w="9525">
            <a:noFill/>
            <a:miter lim="800000"/>
            <a:headEnd/>
            <a:tailEnd/>
          </a:ln>
        </p:spPr>
        <p:txBody>
          <a:bodyPr>
            <a:spAutoFit/>
          </a:bodyPr>
          <a:lstStyle/>
          <a:p>
            <a:r>
              <a:rPr lang="en-AU" sz="1600" b="1">
                <a:latin typeface="Calibri" pitchFamily="34" charset="0"/>
              </a:rPr>
              <a:t>Kimberly Process</a:t>
            </a:r>
          </a:p>
        </p:txBody>
      </p:sp>
      <p:sp>
        <p:nvSpPr>
          <p:cNvPr id="46090" name="TextBox 10"/>
          <p:cNvSpPr txBox="1">
            <a:spLocks noChangeArrowheads="1"/>
          </p:cNvSpPr>
          <p:nvPr/>
        </p:nvSpPr>
        <p:spPr bwMode="auto">
          <a:xfrm>
            <a:off x="6000750" y="928688"/>
            <a:ext cx="1295400" cy="584200"/>
          </a:xfrm>
          <a:prstGeom prst="rect">
            <a:avLst/>
          </a:prstGeom>
          <a:noFill/>
          <a:ln w="9525">
            <a:noFill/>
            <a:miter lim="800000"/>
            <a:headEnd/>
            <a:tailEnd/>
          </a:ln>
        </p:spPr>
        <p:txBody>
          <a:bodyPr>
            <a:spAutoFit/>
          </a:bodyPr>
          <a:lstStyle/>
          <a:p>
            <a:r>
              <a:rPr lang="en-AU" sz="1600" b="1">
                <a:latin typeface="Calibri" pitchFamily="34" charset="0"/>
              </a:rPr>
              <a:t>Ethical Metalsmiths</a:t>
            </a:r>
          </a:p>
        </p:txBody>
      </p:sp>
      <p:sp>
        <p:nvSpPr>
          <p:cNvPr id="46091" name="TextBox 11"/>
          <p:cNvSpPr txBox="1">
            <a:spLocks noChangeArrowheads="1"/>
          </p:cNvSpPr>
          <p:nvPr/>
        </p:nvSpPr>
        <p:spPr bwMode="auto">
          <a:xfrm>
            <a:off x="0" y="2214563"/>
            <a:ext cx="9144000" cy="369887"/>
          </a:xfrm>
          <a:prstGeom prst="rect">
            <a:avLst/>
          </a:prstGeom>
          <a:noFill/>
          <a:ln w="9525">
            <a:noFill/>
            <a:miter lim="800000"/>
            <a:headEnd/>
            <a:tailEnd/>
          </a:ln>
        </p:spPr>
        <p:txBody>
          <a:bodyPr>
            <a:spAutoFit/>
          </a:bodyPr>
          <a:lstStyle/>
          <a:p>
            <a:r>
              <a:rPr lang="en-AU">
                <a:latin typeface="Calibri" pitchFamily="34" charset="0"/>
              </a:rPr>
              <a:t>MINE  _  _  _  _  _  _  _  _  _  _  _  _  _  _  _  _  _  _  _  _  _  _  _  _  _  _  _  _  _  _  _  _  _  _  _  _  _  _</a:t>
            </a:r>
          </a:p>
        </p:txBody>
      </p:sp>
      <p:sp>
        <p:nvSpPr>
          <p:cNvPr id="46092" name="TextBox 12"/>
          <p:cNvSpPr txBox="1">
            <a:spLocks noChangeArrowheads="1"/>
          </p:cNvSpPr>
          <p:nvPr/>
        </p:nvSpPr>
        <p:spPr bwMode="auto">
          <a:xfrm>
            <a:off x="0" y="3000375"/>
            <a:ext cx="9144000" cy="369888"/>
          </a:xfrm>
          <a:prstGeom prst="rect">
            <a:avLst/>
          </a:prstGeom>
          <a:noFill/>
          <a:ln w="9525">
            <a:noFill/>
            <a:miter lim="800000"/>
            <a:headEnd/>
            <a:tailEnd/>
          </a:ln>
        </p:spPr>
        <p:txBody>
          <a:bodyPr>
            <a:spAutoFit/>
          </a:bodyPr>
          <a:lstStyle/>
          <a:p>
            <a:r>
              <a:rPr lang="en-AU" sz="1600">
                <a:latin typeface="Calibri" pitchFamily="34" charset="0"/>
              </a:rPr>
              <a:t>PROCESSING  </a:t>
            </a:r>
            <a:r>
              <a:rPr lang="en-AU">
                <a:latin typeface="Calibri" pitchFamily="34" charset="0"/>
              </a:rPr>
              <a:t>_  _  _  _  _  _  _  _  _  _  _  _  _  _  _  _  _  _  _  _  _  _  _  _  _  _  _  _  _  _  _  _  _  _  _  _  </a:t>
            </a:r>
          </a:p>
        </p:txBody>
      </p:sp>
      <p:sp>
        <p:nvSpPr>
          <p:cNvPr id="46093" name="TextBox 13"/>
          <p:cNvSpPr txBox="1">
            <a:spLocks noChangeArrowheads="1"/>
          </p:cNvSpPr>
          <p:nvPr/>
        </p:nvSpPr>
        <p:spPr bwMode="auto">
          <a:xfrm>
            <a:off x="0" y="3929063"/>
            <a:ext cx="9144000" cy="369887"/>
          </a:xfrm>
          <a:prstGeom prst="rect">
            <a:avLst/>
          </a:prstGeom>
          <a:noFill/>
          <a:ln w="9525">
            <a:noFill/>
            <a:miter lim="800000"/>
            <a:headEnd/>
            <a:tailEnd/>
          </a:ln>
        </p:spPr>
        <p:txBody>
          <a:bodyPr>
            <a:spAutoFit/>
          </a:bodyPr>
          <a:lstStyle/>
          <a:p>
            <a:r>
              <a:rPr lang="en-AU" sz="1600">
                <a:latin typeface="Calibri" pitchFamily="34" charset="0"/>
              </a:rPr>
              <a:t>WHOLESALE  </a:t>
            </a:r>
            <a:r>
              <a:rPr lang="en-AU">
                <a:latin typeface="Calibri" pitchFamily="34" charset="0"/>
              </a:rPr>
              <a:t>_  _  _  _  _  _  _  _  _  _  _  _  _  _  _  _  _  _  _  _  _  _  _  _  _  _  _  _  _  _  _  _  _  _  _  _</a:t>
            </a:r>
          </a:p>
        </p:txBody>
      </p:sp>
      <p:sp>
        <p:nvSpPr>
          <p:cNvPr id="46094" name="TextBox 14"/>
          <p:cNvSpPr txBox="1">
            <a:spLocks noChangeArrowheads="1"/>
          </p:cNvSpPr>
          <p:nvPr/>
        </p:nvSpPr>
        <p:spPr bwMode="auto">
          <a:xfrm>
            <a:off x="0" y="4786313"/>
            <a:ext cx="9144000" cy="369887"/>
          </a:xfrm>
          <a:prstGeom prst="rect">
            <a:avLst/>
          </a:prstGeom>
          <a:noFill/>
          <a:ln w="9525">
            <a:noFill/>
            <a:miter lim="800000"/>
            <a:headEnd/>
            <a:tailEnd/>
          </a:ln>
        </p:spPr>
        <p:txBody>
          <a:bodyPr>
            <a:spAutoFit/>
          </a:bodyPr>
          <a:lstStyle/>
          <a:p>
            <a:r>
              <a:rPr lang="en-AU">
                <a:latin typeface="Calibri" pitchFamily="34" charset="0"/>
              </a:rPr>
              <a:t>RETAIL  _  _  _  _  _  _  _  _  _  _  _  _  _  _  _  _  _  _  _  _  _  _  _  _  _  _  _  _  _  _  _  _  _  _  _  _  _  _</a:t>
            </a:r>
          </a:p>
        </p:txBody>
      </p:sp>
      <p:sp>
        <p:nvSpPr>
          <p:cNvPr id="17" name="Down Arrow 16"/>
          <p:cNvSpPr/>
          <p:nvPr/>
        </p:nvSpPr>
        <p:spPr>
          <a:xfrm>
            <a:off x="1677988" y="1500188"/>
            <a:ext cx="785812" cy="171450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18" name="Down Arrow 17"/>
          <p:cNvSpPr/>
          <p:nvPr/>
        </p:nvSpPr>
        <p:spPr>
          <a:xfrm>
            <a:off x="2571750" y="1500188"/>
            <a:ext cx="714375" cy="85725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19" name="Down Arrow 18"/>
          <p:cNvSpPr/>
          <p:nvPr/>
        </p:nvSpPr>
        <p:spPr>
          <a:xfrm>
            <a:off x="3357563" y="1500188"/>
            <a:ext cx="714375" cy="85725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20" name="Down Arrow 19"/>
          <p:cNvSpPr/>
          <p:nvPr/>
        </p:nvSpPr>
        <p:spPr>
          <a:xfrm>
            <a:off x="4143375" y="1500188"/>
            <a:ext cx="714375" cy="85725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21" name="Down Arrow 20"/>
          <p:cNvSpPr/>
          <p:nvPr/>
        </p:nvSpPr>
        <p:spPr>
          <a:xfrm>
            <a:off x="5000625" y="1500188"/>
            <a:ext cx="785813" cy="171450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23" name="Down Arrow 22"/>
          <p:cNvSpPr/>
          <p:nvPr/>
        </p:nvSpPr>
        <p:spPr>
          <a:xfrm>
            <a:off x="6072188" y="1500188"/>
            <a:ext cx="928687" cy="2643187"/>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0" name="Down Arrow 29"/>
          <p:cNvSpPr/>
          <p:nvPr/>
        </p:nvSpPr>
        <p:spPr>
          <a:xfrm>
            <a:off x="8215313" y="1500188"/>
            <a:ext cx="928687" cy="342900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1" name="Striped Right Arrow 30"/>
          <p:cNvSpPr/>
          <p:nvPr/>
        </p:nvSpPr>
        <p:spPr>
          <a:xfrm rot="1704350">
            <a:off x="7678738" y="2811463"/>
            <a:ext cx="831850" cy="558800"/>
          </a:xfrm>
          <a:prstGeom prst="striped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6103" name="TextBox 31"/>
          <p:cNvSpPr txBox="1">
            <a:spLocks noChangeArrowheads="1"/>
          </p:cNvSpPr>
          <p:nvPr/>
        </p:nvSpPr>
        <p:spPr bwMode="auto">
          <a:xfrm>
            <a:off x="357188" y="5786438"/>
            <a:ext cx="8786812" cy="646112"/>
          </a:xfrm>
          <a:prstGeom prst="rect">
            <a:avLst/>
          </a:prstGeom>
          <a:noFill/>
          <a:ln w="9525">
            <a:noFill/>
            <a:miter lim="800000"/>
            <a:headEnd/>
            <a:tailEnd/>
          </a:ln>
        </p:spPr>
        <p:txBody>
          <a:bodyPr>
            <a:spAutoFit/>
          </a:bodyPr>
          <a:lstStyle/>
          <a:p>
            <a:r>
              <a:rPr lang="en-AU">
                <a:latin typeface="Calibri" pitchFamily="34" charset="0"/>
              </a:rPr>
              <a:t>Most initiatives do not have in place a solid connection or linkage with the retailer which would ensure a conduit for ethically certified product from mine to market.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7" name="Group 17"/>
          <p:cNvGrpSpPr>
            <a:grpSpLocks/>
          </p:cNvGrpSpPr>
          <p:nvPr/>
        </p:nvGrpSpPr>
        <p:grpSpPr bwMode="auto">
          <a:xfrm>
            <a:off x="0" y="0"/>
            <a:ext cx="3571875" cy="6858000"/>
            <a:chOff x="142844" y="0"/>
            <a:chExt cx="3429024" cy="6679096"/>
          </a:xfrm>
        </p:grpSpPr>
        <p:pic>
          <p:nvPicPr>
            <p:cNvPr id="45061" name="Picture 1" descr="C:\Documents and Settings\OPAL\Local Settings\Temporary Internet Files\Content.IE5\G7T2A7DG\MPj04395270000[1].jpg"/>
            <p:cNvPicPr>
              <a:picLocks noChangeAspect="1" noChangeArrowheads="1"/>
            </p:cNvPicPr>
            <p:nvPr/>
          </p:nvPicPr>
          <p:blipFill>
            <a:blip r:embed="rId2"/>
            <a:srcRect r="-832"/>
            <a:stretch>
              <a:fillRect/>
            </a:stretch>
          </p:blipFill>
          <p:spPr bwMode="auto">
            <a:xfrm>
              <a:off x="142844" y="0"/>
              <a:ext cx="3429024" cy="6679096"/>
            </a:xfrm>
            <a:prstGeom prst="rect">
              <a:avLst/>
            </a:prstGeom>
            <a:noFill/>
            <a:ln w="9525">
              <a:noFill/>
              <a:miter lim="800000"/>
              <a:headEnd/>
              <a:tailEnd/>
            </a:ln>
          </p:spPr>
        </p:pic>
        <p:sp>
          <p:nvSpPr>
            <p:cNvPr id="45062" name="TextBox 10"/>
            <p:cNvSpPr txBox="1">
              <a:spLocks noChangeArrowheads="1"/>
            </p:cNvSpPr>
            <p:nvPr/>
          </p:nvSpPr>
          <p:spPr bwMode="auto">
            <a:xfrm rot="-441360">
              <a:off x="660881" y="4975018"/>
              <a:ext cx="1857388" cy="400110"/>
            </a:xfrm>
            <a:prstGeom prst="rect">
              <a:avLst/>
            </a:prstGeom>
            <a:noFill/>
            <a:ln w="9525">
              <a:noFill/>
              <a:miter lim="800000"/>
              <a:headEnd/>
              <a:tailEnd/>
            </a:ln>
          </p:spPr>
          <p:txBody>
            <a:bodyPr>
              <a:spAutoFit/>
            </a:bodyPr>
            <a:lstStyle/>
            <a:p>
              <a:pPr algn="ctr"/>
              <a:r>
                <a:rPr lang="en-US" sz="1000">
                  <a:latin typeface="Calibri" pitchFamily="34" charset="0"/>
                </a:rPr>
                <a:t>ICA</a:t>
              </a:r>
            </a:p>
            <a:p>
              <a:pPr algn="ctr"/>
              <a:r>
                <a:rPr lang="en-US" sz="1000">
                  <a:latin typeface="Calibri" pitchFamily="34" charset="0"/>
                </a:rPr>
                <a:t> Code of Ethics</a:t>
              </a:r>
              <a:endParaRPr lang="en-AU" sz="1000">
                <a:latin typeface="Calibri" pitchFamily="34" charset="0"/>
              </a:endParaRPr>
            </a:p>
          </p:txBody>
        </p:sp>
        <p:sp>
          <p:nvSpPr>
            <p:cNvPr id="12" name="TextBox 11"/>
            <p:cNvSpPr txBox="1"/>
            <p:nvPr/>
          </p:nvSpPr>
          <p:spPr>
            <a:xfrm rot="178776">
              <a:off x="865225" y="6117867"/>
              <a:ext cx="2071131" cy="354053"/>
            </a:xfrm>
            <a:prstGeom prst="rect">
              <a:avLst/>
            </a:prstGeom>
            <a:noFill/>
          </p:spPr>
          <p:txBody>
            <a:bodyPr>
              <a:spAutoFit/>
            </a:bodyPr>
            <a:lstStyle/>
            <a:p>
              <a:pPr algn="ctr" fontAlgn="auto">
                <a:spcBef>
                  <a:spcPts val="0"/>
                </a:spcBef>
                <a:spcAft>
                  <a:spcPts val="0"/>
                </a:spcAft>
                <a:defRPr/>
              </a:pPr>
              <a:r>
                <a:rPr lang="en-US" sz="850" dirty="0">
                  <a:latin typeface="+mn-lt"/>
                </a:rPr>
                <a:t>Japan Jewellers Association</a:t>
              </a:r>
            </a:p>
            <a:p>
              <a:pPr algn="ctr" fontAlgn="auto">
                <a:spcBef>
                  <a:spcPts val="0"/>
                </a:spcBef>
                <a:spcAft>
                  <a:spcPts val="0"/>
                </a:spcAft>
                <a:defRPr/>
              </a:pPr>
              <a:r>
                <a:rPr lang="en-US" sz="850" dirty="0">
                  <a:latin typeface="+mn-lt"/>
                </a:rPr>
                <a:t>Code of Ethics</a:t>
              </a:r>
              <a:endParaRPr lang="en-AU" sz="850" dirty="0">
                <a:latin typeface="+mn-lt"/>
              </a:endParaRPr>
            </a:p>
          </p:txBody>
        </p:sp>
        <p:sp>
          <p:nvSpPr>
            <p:cNvPr id="45064" name="TextBox 12"/>
            <p:cNvSpPr txBox="1">
              <a:spLocks noChangeArrowheads="1"/>
            </p:cNvSpPr>
            <p:nvPr/>
          </p:nvSpPr>
          <p:spPr bwMode="auto">
            <a:xfrm rot="-1135292">
              <a:off x="1018980" y="3680986"/>
              <a:ext cx="2071702" cy="461665"/>
            </a:xfrm>
            <a:prstGeom prst="rect">
              <a:avLst/>
            </a:prstGeom>
            <a:noFill/>
            <a:ln w="9525">
              <a:noFill/>
              <a:miter lim="800000"/>
              <a:headEnd/>
              <a:tailEnd/>
            </a:ln>
          </p:spPr>
          <p:txBody>
            <a:bodyPr>
              <a:spAutoFit/>
            </a:bodyPr>
            <a:lstStyle/>
            <a:p>
              <a:pPr algn="ctr"/>
              <a:r>
                <a:rPr lang="en-US" sz="1200">
                  <a:latin typeface="Calibri" pitchFamily="34" charset="0"/>
                </a:rPr>
                <a:t>AGTA</a:t>
              </a:r>
            </a:p>
            <a:p>
              <a:pPr algn="ctr"/>
              <a:r>
                <a:rPr lang="en-US" sz="1200">
                  <a:latin typeface="Calibri" pitchFamily="34" charset="0"/>
                </a:rPr>
                <a:t>Code of Ethics</a:t>
              </a:r>
              <a:endParaRPr lang="en-AU" sz="1200">
                <a:latin typeface="Calibri" pitchFamily="34" charset="0"/>
              </a:endParaRPr>
            </a:p>
          </p:txBody>
        </p:sp>
        <p:sp>
          <p:nvSpPr>
            <p:cNvPr id="45065" name="TextBox 13"/>
            <p:cNvSpPr txBox="1">
              <a:spLocks noChangeArrowheads="1"/>
            </p:cNvSpPr>
            <p:nvPr/>
          </p:nvSpPr>
          <p:spPr bwMode="auto">
            <a:xfrm rot="-1511005">
              <a:off x="1215148" y="2731958"/>
              <a:ext cx="1500198" cy="338554"/>
            </a:xfrm>
            <a:prstGeom prst="rect">
              <a:avLst/>
            </a:prstGeom>
            <a:noFill/>
            <a:ln w="9525">
              <a:noFill/>
              <a:miter lim="800000"/>
              <a:headEnd/>
              <a:tailEnd/>
            </a:ln>
          </p:spPr>
          <p:txBody>
            <a:bodyPr>
              <a:spAutoFit/>
            </a:bodyPr>
            <a:lstStyle/>
            <a:p>
              <a:pPr algn="ctr"/>
              <a:r>
                <a:rPr lang="en-US" sz="800">
                  <a:solidFill>
                    <a:schemeClr val="bg1"/>
                  </a:solidFill>
                  <a:latin typeface="Calibri" pitchFamily="34" charset="0"/>
                </a:rPr>
                <a:t>Colored Diamond Association</a:t>
              </a:r>
            </a:p>
            <a:p>
              <a:pPr algn="ctr"/>
              <a:r>
                <a:rPr lang="en-US" sz="800">
                  <a:solidFill>
                    <a:schemeClr val="bg1"/>
                  </a:solidFill>
                  <a:latin typeface="Calibri" pitchFamily="34" charset="0"/>
                </a:rPr>
                <a:t>Code Of Ethics</a:t>
              </a:r>
              <a:endParaRPr lang="en-AU" sz="800">
                <a:solidFill>
                  <a:schemeClr val="bg1"/>
                </a:solidFill>
                <a:latin typeface="Calibri" pitchFamily="34" charset="0"/>
              </a:endParaRPr>
            </a:p>
          </p:txBody>
        </p:sp>
        <p:sp>
          <p:nvSpPr>
            <p:cNvPr id="45066" name="TextBox 15"/>
            <p:cNvSpPr txBox="1">
              <a:spLocks noChangeArrowheads="1"/>
            </p:cNvSpPr>
            <p:nvPr/>
          </p:nvSpPr>
          <p:spPr bwMode="auto">
            <a:xfrm rot="-2228212">
              <a:off x="1367361" y="2050375"/>
              <a:ext cx="1000132" cy="369332"/>
            </a:xfrm>
            <a:prstGeom prst="rect">
              <a:avLst/>
            </a:prstGeom>
            <a:noFill/>
            <a:ln w="9525">
              <a:noFill/>
              <a:miter lim="800000"/>
              <a:headEnd/>
              <a:tailEnd/>
            </a:ln>
          </p:spPr>
          <p:txBody>
            <a:bodyPr>
              <a:spAutoFit/>
            </a:bodyPr>
            <a:lstStyle/>
            <a:p>
              <a:pPr algn="ctr"/>
              <a:r>
                <a:rPr lang="en-US" sz="900">
                  <a:solidFill>
                    <a:schemeClr val="bg1"/>
                  </a:solidFill>
                  <a:latin typeface="Calibri" pitchFamily="34" charset="0"/>
                </a:rPr>
                <a:t>TGJTA</a:t>
              </a:r>
            </a:p>
            <a:p>
              <a:pPr algn="ctr"/>
              <a:r>
                <a:rPr lang="en-US" sz="900">
                  <a:solidFill>
                    <a:schemeClr val="bg1"/>
                  </a:solidFill>
                  <a:latin typeface="Calibri" pitchFamily="34" charset="0"/>
                </a:rPr>
                <a:t>Code of Ethics</a:t>
              </a:r>
              <a:endParaRPr lang="en-AU" sz="900">
                <a:solidFill>
                  <a:schemeClr val="bg1"/>
                </a:solidFill>
                <a:latin typeface="Calibri" pitchFamily="34" charset="0"/>
              </a:endParaRPr>
            </a:p>
          </p:txBody>
        </p:sp>
        <p:sp>
          <p:nvSpPr>
            <p:cNvPr id="45067" name="TextBox 16"/>
            <p:cNvSpPr txBox="1">
              <a:spLocks noChangeArrowheads="1"/>
            </p:cNvSpPr>
            <p:nvPr/>
          </p:nvSpPr>
          <p:spPr bwMode="auto">
            <a:xfrm rot="-2535847">
              <a:off x="1208621" y="502606"/>
              <a:ext cx="1000132" cy="369332"/>
            </a:xfrm>
            <a:prstGeom prst="rect">
              <a:avLst/>
            </a:prstGeom>
            <a:noFill/>
            <a:ln w="9525">
              <a:noFill/>
              <a:miter lim="800000"/>
              <a:headEnd/>
              <a:tailEnd/>
            </a:ln>
          </p:spPr>
          <p:txBody>
            <a:bodyPr>
              <a:spAutoFit/>
            </a:bodyPr>
            <a:lstStyle/>
            <a:p>
              <a:pPr algn="ctr"/>
              <a:r>
                <a:rPr lang="en-US" sz="900">
                  <a:solidFill>
                    <a:schemeClr val="bg1"/>
                  </a:solidFill>
                  <a:latin typeface="Calibri" pitchFamily="34" charset="0"/>
                </a:rPr>
                <a:t>JAA</a:t>
              </a:r>
            </a:p>
            <a:p>
              <a:pPr algn="ctr"/>
              <a:r>
                <a:rPr lang="en-US" sz="900">
                  <a:solidFill>
                    <a:schemeClr val="bg1"/>
                  </a:solidFill>
                  <a:latin typeface="Calibri" pitchFamily="34" charset="0"/>
                </a:rPr>
                <a:t>Code of Ethics</a:t>
              </a:r>
              <a:endParaRPr lang="en-AU" sz="900">
                <a:solidFill>
                  <a:schemeClr val="bg1"/>
                </a:solidFill>
                <a:latin typeface="Calibri" pitchFamily="34" charset="0"/>
              </a:endParaRPr>
            </a:p>
          </p:txBody>
        </p:sp>
      </p:grpSp>
      <p:sp>
        <p:nvSpPr>
          <p:cNvPr id="45058" name="TextBox 18"/>
          <p:cNvSpPr txBox="1">
            <a:spLocks noChangeArrowheads="1"/>
          </p:cNvSpPr>
          <p:nvPr/>
        </p:nvSpPr>
        <p:spPr bwMode="auto">
          <a:xfrm>
            <a:off x="3714750" y="1714500"/>
            <a:ext cx="5143500" cy="5016500"/>
          </a:xfrm>
          <a:prstGeom prst="rect">
            <a:avLst/>
          </a:prstGeom>
          <a:noFill/>
          <a:ln w="9525">
            <a:noFill/>
            <a:miter lim="800000"/>
            <a:headEnd/>
            <a:tailEnd/>
          </a:ln>
        </p:spPr>
        <p:txBody>
          <a:bodyPr>
            <a:spAutoFit/>
          </a:bodyPr>
          <a:lstStyle/>
          <a:p>
            <a:pPr>
              <a:buFont typeface="Wingdings" pitchFamily="2" charset="2"/>
              <a:buChar char="Ø"/>
            </a:pPr>
            <a:r>
              <a:rPr lang="en-US" sz="1600">
                <a:latin typeface="Calibri" pitchFamily="34" charset="0"/>
              </a:rPr>
              <a:t>  International Colored Gemstone Association</a:t>
            </a:r>
          </a:p>
          <a:p>
            <a:endParaRPr lang="en-US" sz="1600">
              <a:latin typeface="Calibri" pitchFamily="34" charset="0"/>
            </a:endParaRPr>
          </a:p>
          <a:p>
            <a:pPr>
              <a:buFont typeface="Wingdings" pitchFamily="2" charset="2"/>
              <a:buChar char="Ø"/>
            </a:pPr>
            <a:r>
              <a:rPr lang="en-US" sz="1600">
                <a:latin typeface="Calibri" pitchFamily="34" charset="0"/>
              </a:rPr>
              <a:t>  Thai Gem &amp; Jewellery Traders Assocation</a:t>
            </a:r>
          </a:p>
          <a:p>
            <a:endParaRPr lang="en-US" sz="1600">
              <a:latin typeface="Calibri" pitchFamily="34" charset="0"/>
            </a:endParaRPr>
          </a:p>
          <a:p>
            <a:pPr>
              <a:buFont typeface="Wingdings" pitchFamily="2" charset="2"/>
              <a:buChar char="Ø"/>
            </a:pPr>
            <a:r>
              <a:rPr lang="en-US" sz="1600">
                <a:latin typeface="Calibri" pitchFamily="34" charset="0"/>
              </a:rPr>
              <a:t>  Gemological Institute of America</a:t>
            </a:r>
          </a:p>
          <a:p>
            <a:endParaRPr lang="en-US" sz="1600">
              <a:latin typeface="Calibri" pitchFamily="34" charset="0"/>
            </a:endParaRPr>
          </a:p>
          <a:p>
            <a:pPr>
              <a:buFont typeface="Wingdings" pitchFamily="2" charset="2"/>
              <a:buChar char="Ø"/>
            </a:pPr>
            <a:r>
              <a:rPr lang="en-US" sz="1600">
                <a:latin typeface="Calibri" pitchFamily="34" charset="0"/>
              </a:rPr>
              <a:t>  Gemmological Association of Australia</a:t>
            </a:r>
          </a:p>
          <a:p>
            <a:endParaRPr lang="en-US" sz="1600">
              <a:latin typeface="Calibri" pitchFamily="34" charset="0"/>
            </a:endParaRPr>
          </a:p>
          <a:p>
            <a:pPr>
              <a:buFont typeface="Wingdings" pitchFamily="2" charset="2"/>
              <a:buChar char="Ø"/>
            </a:pPr>
            <a:r>
              <a:rPr lang="en-US" sz="1600">
                <a:latin typeface="Calibri" pitchFamily="34" charset="0"/>
              </a:rPr>
              <a:t>  Jewellers Association of Australia</a:t>
            </a:r>
          </a:p>
          <a:p>
            <a:endParaRPr lang="en-US" sz="1600">
              <a:latin typeface="Calibri" pitchFamily="34" charset="0"/>
            </a:endParaRPr>
          </a:p>
          <a:p>
            <a:pPr>
              <a:buFont typeface="Wingdings" pitchFamily="2" charset="2"/>
              <a:buChar char="Ø"/>
            </a:pPr>
            <a:r>
              <a:rPr lang="en-US" sz="1600">
                <a:latin typeface="Calibri" pitchFamily="34" charset="0"/>
              </a:rPr>
              <a:t>  Japan Jewellery Association</a:t>
            </a:r>
          </a:p>
          <a:p>
            <a:endParaRPr lang="en-US" sz="1600">
              <a:latin typeface="Calibri" pitchFamily="34" charset="0"/>
            </a:endParaRPr>
          </a:p>
          <a:p>
            <a:pPr>
              <a:buFont typeface="Wingdings" pitchFamily="2" charset="2"/>
              <a:buChar char="Ø"/>
            </a:pPr>
            <a:r>
              <a:rPr lang="en-US" sz="1600">
                <a:latin typeface="Calibri" pitchFamily="34" charset="0"/>
              </a:rPr>
              <a:t>  American Gem Trade Association</a:t>
            </a:r>
          </a:p>
          <a:p>
            <a:endParaRPr lang="en-US" sz="1600">
              <a:latin typeface="Calibri" pitchFamily="34" charset="0"/>
            </a:endParaRPr>
          </a:p>
          <a:p>
            <a:pPr>
              <a:buFont typeface="Wingdings" pitchFamily="2" charset="2"/>
              <a:buChar char="Ø"/>
            </a:pPr>
            <a:r>
              <a:rPr lang="en-US" sz="1600">
                <a:latin typeface="Calibri" pitchFamily="34" charset="0"/>
              </a:rPr>
              <a:t>  The Gemmological Association of Great Britain</a:t>
            </a:r>
          </a:p>
          <a:p>
            <a:endParaRPr lang="en-US" sz="1600">
              <a:latin typeface="Calibri" pitchFamily="34" charset="0"/>
            </a:endParaRPr>
          </a:p>
          <a:p>
            <a:pPr>
              <a:buFont typeface="Wingdings" pitchFamily="2" charset="2"/>
              <a:buChar char="Ø"/>
            </a:pPr>
            <a:r>
              <a:rPr lang="en-US" sz="1600">
                <a:latin typeface="Calibri" pitchFamily="34" charset="0"/>
              </a:rPr>
              <a:t>  British Jewellers Association</a:t>
            </a:r>
            <a:endParaRPr lang="en-AU" sz="1600">
              <a:latin typeface="Calibri" pitchFamily="34" charset="0"/>
            </a:endParaRPr>
          </a:p>
          <a:p>
            <a:pPr>
              <a:buFont typeface="Wingdings" pitchFamily="2" charset="2"/>
              <a:buChar char="Ø"/>
            </a:pPr>
            <a:endParaRPr lang="en-US" sz="1600">
              <a:latin typeface="Calibri" pitchFamily="34" charset="0"/>
            </a:endParaRPr>
          </a:p>
          <a:p>
            <a:pPr>
              <a:buFont typeface="Wingdings" pitchFamily="2" charset="2"/>
              <a:buChar char="Ø"/>
            </a:pPr>
            <a:r>
              <a:rPr lang="en-US" sz="1600">
                <a:latin typeface="Calibri" pitchFamily="34" charset="0"/>
              </a:rPr>
              <a:t>  ETC</a:t>
            </a:r>
            <a:endParaRPr lang="en-AU" sz="1600">
              <a:latin typeface="Calibri" pitchFamily="34" charset="0"/>
            </a:endParaRPr>
          </a:p>
          <a:p>
            <a:endParaRPr lang="en-AU" sz="1600">
              <a:latin typeface="Calibri" pitchFamily="34" charset="0"/>
            </a:endParaRPr>
          </a:p>
        </p:txBody>
      </p:sp>
      <p:sp>
        <p:nvSpPr>
          <p:cNvPr id="45059" name="TextBox 19"/>
          <p:cNvSpPr txBox="1">
            <a:spLocks noChangeArrowheads="1"/>
          </p:cNvSpPr>
          <p:nvPr/>
        </p:nvSpPr>
        <p:spPr bwMode="auto">
          <a:xfrm>
            <a:off x="3571875" y="1285875"/>
            <a:ext cx="4786313" cy="369888"/>
          </a:xfrm>
          <a:prstGeom prst="rect">
            <a:avLst/>
          </a:prstGeom>
          <a:noFill/>
          <a:ln w="9525">
            <a:noFill/>
            <a:miter lim="800000"/>
            <a:headEnd/>
            <a:tailEnd/>
          </a:ln>
        </p:spPr>
        <p:txBody>
          <a:bodyPr>
            <a:spAutoFit/>
          </a:bodyPr>
          <a:lstStyle/>
          <a:p>
            <a:r>
              <a:rPr lang="en-US">
                <a:latin typeface="Calibri" pitchFamily="34" charset="0"/>
              </a:rPr>
              <a:t>Examples of Industry Codes of Ethics at work</a:t>
            </a:r>
            <a:endParaRPr lang="en-AU">
              <a:latin typeface="Calibri" pitchFamily="34" charset="0"/>
            </a:endParaRPr>
          </a:p>
        </p:txBody>
      </p:sp>
      <p:sp>
        <p:nvSpPr>
          <p:cNvPr id="45060" name="TextBox 14"/>
          <p:cNvSpPr txBox="1">
            <a:spLocks noChangeArrowheads="1"/>
          </p:cNvSpPr>
          <p:nvPr/>
        </p:nvSpPr>
        <p:spPr bwMode="auto">
          <a:xfrm>
            <a:off x="3786188" y="357188"/>
            <a:ext cx="4572000" cy="646112"/>
          </a:xfrm>
          <a:prstGeom prst="rect">
            <a:avLst/>
          </a:prstGeom>
          <a:noFill/>
          <a:ln w="9525">
            <a:noFill/>
            <a:miter lim="800000"/>
            <a:headEnd/>
            <a:tailEnd/>
          </a:ln>
        </p:spPr>
        <p:txBody>
          <a:bodyPr>
            <a:spAutoFit/>
          </a:bodyPr>
          <a:lstStyle/>
          <a:p>
            <a:r>
              <a:rPr lang="en-US">
                <a:latin typeface="Calibri" pitchFamily="34" charset="0"/>
              </a:rPr>
              <a:t>Codes of Ethics contain rules by which members must abide.</a:t>
            </a:r>
            <a:endParaRPr lang="en-AU">
              <a:latin typeface="Calibri"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Box 1"/>
          <p:cNvSpPr txBox="1">
            <a:spLocks noChangeArrowheads="1"/>
          </p:cNvSpPr>
          <p:nvPr/>
        </p:nvSpPr>
        <p:spPr bwMode="auto">
          <a:xfrm>
            <a:off x="357188" y="0"/>
            <a:ext cx="8643937" cy="1200150"/>
          </a:xfrm>
          <a:prstGeom prst="rect">
            <a:avLst/>
          </a:prstGeom>
          <a:noFill/>
          <a:ln w="9525">
            <a:noFill/>
            <a:miter lim="800000"/>
            <a:headEnd/>
            <a:tailEnd/>
          </a:ln>
        </p:spPr>
        <p:txBody>
          <a:bodyPr>
            <a:spAutoFit/>
          </a:bodyPr>
          <a:lstStyle/>
          <a:p>
            <a:r>
              <a:rPr lang="en-AU">
                <a:latin typeface="Calibri" pitchFamily="34" charset="0"/>
              </a:rPr>
              <a:t>The Jet System intends to create openings for certified products to the consumer.</a:t>
            </a:r>
          </a:p>
          <a:p>
            <a:r>
              <a:rPr lang="en-AU">
                <a:latin typeface="Calibri" pitchFamily="34" charset="0"/>
              </a:rPr>
              <a:t>It will recognise approved product certification of many other initiatives.</a:t>
            </a:r>
          </a:p>
          <a:p>
            <a:endParaRPr lang="en-AU">
              <a:latin typeface="Calibri" pitchFamily="34" charset="0"/>
            </a:endParaRPr>
          </a:p>
          <a:p>
            <a:r>
              <a:rPr lang="en-AU">
                <a:latin typeface="Calibri" pitchFamily="34" charset="0"/>
              </a:rPr>
              <a:t>Examples...</a:t>
            </a:r>
          </a:p>
        </p:txBody>
      </p:sp>
      <p:grpSp>
        <p:nvGrpSpPr>
          <p:cNvPr id="47106" name="Group 4"/>
          <p:cNvGrpSpPr>
            <a:grpSpLocks/>
          </p:cNvGrpSpPr>
          <p:nvPr/>
        </p:nvGrpSpPr>
        <p:grpSpPr bwMode="auto">
          <a:xfrm>
            <a:off x="3643313" y="2571750"/>
            <a:ext cx="2000250" cy="1655763"/>
            <a:chOff x="3786182" y="2428868"/>
            <a:chExt cx="2000264" cy="1656345"/>
          </a:xfrm>
        </p:grpSpPr>
        <p:pic>
          <p:nvPicPr>
            <p:cNvPr id="47137" name="Picture 2" descr="logo.png"/>
            <p:cNvPicPr>
              <a:picLocks noChangeAspect="1"/>
            </p:cNvPicPr>
            <p:nvPr/>
          </p:nvPicPr>
          <p:blipFill>
            <a:blip r:embed="rId2"/>
            <a:srcRect r="76563"/>
            <a:stretch>
              <a:fillRect/>
            </a:stretch>
          </p:blipFill>
          <p:spPr bwMode="auto">
            <a:xfrm>
              <a:off x="4071918" y="2428868"/>
              <a:ext cx="1143040" cy="1143046"/>
            </a:xfrm>
            <a:prstGeom prst="rect">
              <a:avLst/>
            </a:prstGeom>
            <a:noFill/>
            <a:ln w="9525">
              <a:noFill/>
              <a:miter lim="800000"/>
              <a:headEnd/>
              <a:tailEnd/>
            </a:ln>
          </p:spPr>
        </p:pic>
        <p:sp>
          <p:nvSpPr>
            <p:cNvPr id="47138" name="TextBox 3"/>
            <p:cNvSpPr txBox="1">
              <a:spLocks noChangeArrowheads="1"/>
            </p:cNvSpPr>
            <p:nvPr/>
          </p:nvSpPr>
          <p:spPr bwMode="auto">
            <a:xfrm>
              <a:off x="3786182" y="3500438"/>
              <a:ext cx="2000264" cy="584775"/>
            </a:xfrm>
            <a:prstGeom prst="rect">
              <a:avLst/>
            </a:prstGeom>
            <a:noFill/>
            <a:ln w="9525">
              <a:noFill/>
              <a:miter lim="800000"/>
              <a:headEnd/>
              <a:tailEnd/>
            </a:ln>
          </p:spPr>
          <p:txBody>
            <a:bodyPr>
              <a:spAutoFit/>
            </a:bodyPr>
            <a:lstStyle/>
            <a:p>
              <a:pPr algn="ctr"/>
              <a:r>
                <a:rPr lang="en-AU" sz="1600">
                  <a:latin typeface="Calibri" pitchFamily="34" charset="0"/>
                </a:rPr>
                <a:t>Recognised by CIBJO JETS program</a:t>
              </a:r>
            </a:p>
          </p:txBody>
        </p:sp>
      </p:grpSp>
      <p:grpSp>
        <p:nvGrpSpPr>
          <p:cNvPr id="47107" name="Group 7"/>
          <p:cNvGrpSpPr>
            <a:grpSpLocks/>
          </p:cNvGrpSpPr>
          <p:nvPr/>
        </p:nvGrpSpPr>
        <p:grpSpPr bwMode="auto">
          <a:xfrm>
            <a:off x="4000500" y="1071563"/>
            <a:ext cx="1214438" cy="1084262"/>
            <a:chOff x="4214810" y="1357298"/>
            <a:chExt cx="928694" cy="797960"/>
          </a:xfrm>
        </p:grpSpPr>
        <p:pic>
          <p:nvPicPr>
            <p:cNvPr id="47135" name="Picture 2" descr="F:\CASMHeadernew.jpg"/>
            <p:cNvPicPr>
              <a:picLocks noChangeAspect="1" noChangeArrowheads="1"/>
            </p:cNvPicPr>
            <p:nvPr/>
          </p:nvPicPr>
          <p:blipFill>
            <a:blip r:embed="rId3"/>
            <a:srcRect/>
            <a:stretch>
              <a:fillRect/>
            </a:stretch>
          </p:blipFill>
          <p:spPr bwMode="auto">
            <a:xfrm>
              <a:off x="4286248" y="1357298"/>
              <a:ext cx="785818" cy="428628"/>
            </a:xfrm>
            <a:prstGeom prst="rect">
              <a:avLst/>
            </a:prstGeom>
            <a:noFill/>
            <a:ln w="9525">
              <a:noFill/>
              <a:miter lim="800000"/>
              <a:headEnd/>
              <a:tailEnd/>
            </a:ln>
          </p:spPr>
        </p:pic>
        <p:sp>
          <p:nvSpPr>
            <p:cNvPr id="47136" name="TextBox 6"/>
            <p:cNvSpPr txBox="1">
              <a:spLocks noChangeArrowheads="1"/>
            </p:cNvSpPr>
            <p:nvPr/>
          </p:nvSpPr>
          <p:spPr bwMode="auto">
            <a:xfrm>
              <a:off x="4214810" y="1785926"/>
              <a:ext cx="928694" cy="369332"/>
            </a:xfrm>
            <a:prstGeom prst="rect">
              <a:avLst/>
            </a:prstGeom>
            <a:noFill/>
            <a:ln w="9525">
              <a:noFill/>
              <a:miter lim="800000"/>
              <a:headEnd/>
              <a:tailEnd/>
            </a:ln>
          </p:spPr>
          <p:txBody>
            <a:bodyPr>
              <a:spAutoFit/>
            </a:bodyPr>
            <a:lstStyle/>
            <a:p>
              <a:r>
                <a:rPr lang="en-AU" sz="900">
                  <a:latin typeface="Calibri" pitchFamily="34" charset="0"/>
                </a:rPr>
                <a:t>Certified Ethical product</a:t>
              </a:r>
            </a:p>
          </p:txBody>
        </p:sp>
      </p:grpSp>
      <p:grpSp>
        <p:nvGrpSpPr>
          <p:cNvPr id="47108" name="Group 11"/>
          <p:cNvGrpSpPr>
            <a:grpSpLocks/>
          </p:cNvGrpSpPr>
          <p:nvPr/>
        </p:nvGrpSpPr>
        <p:grpSpPr bwMode="auto">
          <a:xfrm>
            <a:off x="5786438" y="928688"/>
            <a:ext cx="1357312" cy="1370012"/>
            <a:chOff x="6000760" y="1214422"/>
            <a:chExt cx="928694" cy="1083712"/>
          </a:xfrm>
        </p:grpSpPr>
        <p:pic>
          <p:nvPicPr>
            <p:cNvPr id="47133" name="Picture 5"/>
            <p:cNvPicPr>
              <a:picLocks noChangeAspect="1" noChangeArrowheads="1"/>
            </p:cNvPicPr>
            <p:nvPr/>
          </p:nvPicPr>
          <p:blipFill>
            <a:blip r:embed="rId4"/>
            <a:srcRect/>
            <a:stretch>
              <a:fillRect/>
            </a:stretch>
          </p:blipFill>
          <p:spPr bwMode="auto">
            <a:xfrm>
              <a:off x="6215074" y="1214422"/>
              <a:ext cx="500066" cy="730854"/>
            </a:xfrm>
            <a:prstGeom prst="rect">
              <a:avLst/>
            </a:prstGeom>
            <a:noFill/>
            <a:ln w="9525">
              <a:noFill/>
              <a:miter lim="800000"/>
              <a:headEnd/>
              <a:tailEnd/>
            </a:ln>
          </p:spPr>
        </p:pic>
        <p:sp>
          <p:nvSpPr>
            <p:cNvPr id="47134" name="Rectangle 10"/>
            <p:cNvSpPr>
              <a:spLocks noChangeArrowheads="1"/>
            </p:cNvSpPr>
            <p:nvPr/>
          </p:nvSpPr>
          <p:spPr bwMode="auto">
            <a:xfrm>
              <a:off x="6000760" y="1928802"/>
              <a:ext cx="928694" cy="369332"/>
            </a:xfrm>
            <a:prstGeom prst="rect">
              <a:avLst/>
            </a:prstGeom>
            <a:noFill/>
            <a:ln w="9525">
              <a:noFill/>
              <a:miter lim="800000"/>
              <a:headEnd/>
              <a:tailEnd/>
            </a:ln>
          </p:spPr>
          <p:txBody>
            <a:bodyPr>
              <a:spAutoFit/>
            </a:bodyPr>
            <a:lstStyle/>
            <a:p>
              <a:r>
                <a:rPr lang="en-AU" sz="900">
                  <a:latin typeface="Calibri" pitchFamily="34" charset="0"/>
                </a:rPr>
                <a:t>Certified Ethical product</a:t>
              </a:r>
            </a:p>
          </p:txBody>
        </p:sp>
      </p:grpSp>
      <p:sp>
        <p:nvSpPr>
          <p:cNvPr id="14" name="Down Arrow 13"/>
          <p:cNvSpPr/>
          <p:nvPr/>
        </p:nvSpPr>
        <p:spPr>
          <a:xfrm>
            <a:off x="6215063" y="2286000"/>
            <a:ext cx="428625" cy="1714500"/>
          </a:xfrm>
          <a:prstGeom prst="downArrow">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nvGrpSpPr>
          <p:cNvPr id="47110" name="Group 20"/>
          <p:cNvGrpSpPr>
            <a:grpSpLocks/>
          </p:cNvGrpSpPr>
          <p:nvPr/>
        </p:nvGrpSpPr>
        <p:grpSpPr bwMode="auto">
          <a:xfrm>
            <a:off x="1143000" y="1928813"/>
            <a:ext cx="928688" cy="1357312"/>
            <a:chOff x="857224" y="1643050"/>
            <a:chExt cx="928694" cy="1360712"/>
          </a:xfrm>
        </p:grpSpPr>
        <p:pic>
          <p:nvPicPr>
            <p:cNvPr id="47131" name="Picture 18" descr="header_en.jpg"/>
            <p:cNvPicPr>
              <a:picLocks noChangeAspect="1"/>
            </p:cNvPicPr>
            <p:nvPr/>
          </p:nvPicPr>
          <p:blipFill>
            <a:blip r:embed="rId5"/>
            <a:srcRect/>
            <a:stretch>
              <a:fillRect/>
            </a:stretch>
          </p:blipFill>
          <p:spPr bwMode="auto">
            <a:xfrm>
              <a:off x="928662" y="1643050"/>
              <a:ext cx="785786" cy="685278"/>
            </a:xfrm>
            <a:prstGeom prst="rect">
              <a:avLst/>
            </a:prstGeom>
            <a:noFill/>
            <a:ln w="9525">
              <a:noFill/>
              <a:miter lim="800000"/>
              <a:headEnd/>
              <a:tailEnd/>
            </a:ln>
          </p:spPr>
        </p:pic>
        <p:sp>
          <p:nvSpPr>
            <p:cNvPr id="47132" name="TextBox 19"/>
            <p:cNvSpPr txBox="1">
              <a:spLocks noChangeArrowheads="1"/>
            </p:cNvSpPr>
            <p:nvPr/>
          </p:nvSpPr>
          <p:spPr bwMode="auto">
            <a:xfrm>
              <a:off x="857224" y="2357431"/>
              <a:ext cx="928694" cy="646331"/>
            </a:xfrm>
            <a:prstGeom prst="rect">
              <a:avLst/>
            </a:prstGeom>
            <a:noFill/>
            <a:ln w="9525">
              <a:noFill/>
              <a:miter lim="800000"/>
              <a:headEnd/>
              <a:tailEnd/>
            </a:ln>
          </p:spPr>
          <p:txBody>
            <a:bodyPr>
              <a:spAutoFit/>
            </a:bodyPr>
            <a:lstStyle/>
            <a:p>
              <a:r>
                <a:rPr lang="en-AU" sz="900">
                  <a:latin typeface="Calibri" pitchFamily="34" charset="0"/>
                </a:rPr>
                <a:t>Certified Ethical Product</a:t>
              </a:r>
            </a:p>
            <a:p>
              <a:endParaRPr lang="en-AU">
                <a:latin typeface="Calibri" pitchFamily="34" charset="0"/>
              </a:endParaRPr>
            </a:p>
          </p:txBody>
        </p:sp>
      </p:grpSp>
      <p:sp>
        <p:nvSpPr>
          <p:cNvPr id="23" name="Down Arrow 22"/>
          <p:cNvSpPr/>
          <p:nvPr/>
        </p:nvSpPr>
        <p:spPr>
          <a:xfrm>
            <a:off x="2786063" y="2214563"/>
            <a:ext cx="357187" cy="1785937"/>
          </a:xfrm>
          <a:prstGeom prst="downArrow">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24" name="Down Arrow 23"/>
          <p:cNvSpPr/>
          <p:nvPr/>
        </p:nvSpPr>
        <p:spPr>
          <a:xfrm>
            <a:off x="1357313" y="3071813"/>
            <a:ext cx="357187" cy="928687"/>
          </a:xfrm>
          <a:prstGeom prst="downArrow">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nvGrpSpPr>
          <p:cNvPr id="36" name="Group 35"/>
          <p:cNvGrpSpPr/>
          <p:nvPr/>
        </p:nvGrpSpPr>
        <p:grpSpPr>
          <a:xfrm>
            <a:off x="1285852" y="4000504"/>
            <a:ext cx="1857388" cy="1071570"/>
            <a:chOff x="5143505" y="2786058"/>
            <a:chExt cx="2571768" cy="1500183"/>
          </a:xfrm>
          <a:solidFill>
            <a:schemeClr val="tx1"/>
          </a:solidFill>
        </p:grpSpPr>
        <p:grpSp>
          <p:nvGrpSpPr>
            <p:cNvPr id="28" name="Group 18"/>
            <p:cNvGrpSpPr/>
            <p:nvPr/>
          </p:nvGrpSpPr>
          <p:grpSpPr>
            <a:xfrm>
              <a:off x="5143505" y="2786058"/>
              <a:ext cx="2571768" cy="1500183"/>
              <a:chOff x="428597" y="928670"/>
              <a:chExt cx="3571874" cy="2214563"/>
            </a:xfrm>
            <a:grpFill/>
          </p:grpSpPr>
          <p:sp>
            <p:nvSpPr>
              <p:cNvPr id="33" name="Oval 32"/>
              <p:cNvSpPr/>
              <p:nvPr/>
            </p:nvSpPr>
            <p:spPr bwMode="auto">
              <a:xfrm>
                <a:off x="428597" y="928670"/>
                <a:ext cx="3571874" cy="221456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34" name="Oval 33"/>
              <p:cNvSpPr/>
              <p:nvPr/>
            </p:nvSpPr>
            <p:spPr bwMode="auto">
              <a:xfrm>
                <a:off x="552421" y="1012808"/>
                <a:ext cx="3306763" cy="2052637"/>
              </a:xfrm>
              <a:prstGeom prst="ellipse">
                <a:avLst/>
              </a:prstGeom>
              <a:grp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35" name="TextBox 24"/>
              <p:cNvSpPr txBox="1">
                <a:spLocks noChangeArrowheads="1"/>
              </p:cNvSpPr>
              <p:nvPr/>
            </p:nvSpPr>
            <p:spPr bwMode="auto">
              <a:xfrm>
                <a:off x="1000101" y="2071678"/>
                <a:ext cx="2531961" cy="454339"/>
              </a:xfrm>
              <a:prstGeom prst="rect">
                <a:avLst/>
              </a:prstGeom>
              <a:grpFill/>
              <a:ln w="9525">
                <a:solidFill>
                  <a:schemeClr val="tx1"/>
                </a:solidFill>
                <a:miter lim="800000"/>
                <a:headEnd/>
                <a:tailEnd/>
              </a:ln>
            </p:spPr>
            <p:txBody>
              <a:bodyPr>
                <a:spAutoFit/>
              </a:bodyPr>
              <a:lstStyle/>
              <a:p>
                <a:pPr algn="ctr" fontAlgn="auto">
                  <a:spcBef>
                    <a:spcPts val="0"/>
                  </a:spcBef>
                  <a:spcAft>
                    <a:spcPts val="0"/>
                  </a:spcAft>
                  <a:defRPr/>
                </a:pPr>
                <a:endParaRPr lang="en-AU" sz="1400" b="1" dirty="0">
                  <a:ln w="6350">
                    <a:noFill/>
                  </a:ln>
                  <a:latin typeface="Arial Black" pitchFamily="34" charset="0"/>
                </a:endParaRPr>
              </a:p>
            </p:txBody>
          </p:sp>
        </p:grpSp>
        <p:sp>
          <p:nvSpPr>
            <p:cNvPr id="29" name="WordArt 11" descr="World Jewellery Confederation"/>
            <p:cNvSpPr>
              <a:spLocks noChangeArrowheads="1" noChangeShapeType="1" noTextEdit="1"/>
            </p:cNvSpPr>
            <p:nvPr/>
          </p:nvSpPr>
          <p:spPr bwMode="auto">
            <a:xfrm>
              <a:off x="5424719" y="2989314"/>
              <a:ext cx="1981963" cy="909782"/>
            </a:xfrm>
            <a:prstGeom prst="rect">
              <a:avLst/>
            </a:prstGeom>
            <a:grpFill/>
            <a:ln>
              <a:solidFill>
                <a:schemeClr val="tx1"/>
              </a:solidFill>
            </a:ln>
          </p:spPr>
          <p:txBody>
            <a:bodyPr spcFirstLastPara="1" wrap="none" fromWordArt="1">
              <a:prstTxWarp prst="textArchUp">
                <a:avLst>
                  <a:gd name="adj" fmla="val 10800004"/>
                </a:avLst>
              </a:prstTxWarp>
            </a:bodyPr>
            <a:lstStyle/>
            <a:p>
              <a:pPr algn="ctr" fontAlgn="auto">
                <a:spcBef>
                  <a:spcPts val="0"/>
                </a:spcBef>
                <a:spcAft>
                  <a:spcPts val="0"/>
                </a:spcAft>
                <a:defRPr/>
              </a:pPr>
              <a:r>
                <a:rPr lang="en-AU" sz="3600" kern="10" dirty="0">
                  <a:ln w="12700">
                    <a:solidFill>
                      <a:srgbClr val="6F6217"/>
                    </a:solidFill>
                    <a:round/>
                    <a:headEnd/>
                    <a:tailEnd/>
                  </a:ln>
                  <a:noFill/>
                  <a:latin typeface="Arial Black"/>
                </a:rPr>
                <a:t>World Jewellery Confederation</a:t>
              </a:r>
            </a:p>
          </p:txBody>
        </p:sp>
      </p:grpSp>
      <p:sp>
        <p:nvSpPr>
          <p:cNvPr id="37" name="TextBox 36"/>
          <p:cNvSpPr txBox="1"/>
          <p:nvPr/>
        </p:nvSpPr>
        <p:spPr>
          <a:xfrm>
            <a:off x="1714500" y="4500563"/>
            <a:ext cx="1071563" cy="254000"/>
          </a:xfrm>
          <a:prstGeom prst="rect">
            <a:avLst/>
          </a:prstGeom>
          <a:noFill/>
        </p:spPr>
        <p:txBody>
          <a:bodyPr>
            <a:spAutoFit/>
          </a:bodyPr>
          <a:lstStyle/>
          <a:p>
            <a:pPr fontAlgn="auto">
              <a:spcBef>
                <a:spcPts val="0"/>
              </a:spcBef>
              <a:spcAft>
                <a:spcPts val="0"/>
              </a:spcAft>
              <a:defRPr/>
            </a:pPr>
            <a:r>
              <a:rPr lang="en-AU" sz="1050" dirty="0">
                <a:solidFill>
                  <a:schemeClr val="bg1"/>
                </a:solidFill>
                <a:latin typeface="+mn-lt"/>
              </a:rPr>
              <a:t>Manufacturer</a:t>
            </a:r>
            <a:endParaRPr lang="en-AU" sz="1050" dirty="0">
              <a:solidFill>
                <a:schemeClr val="bg1"/>
              </a:solidFill>
              <a:latin typeface="+mn-lt"/>
            </a:endParaRPr>
          </a:p>
        </p:txBody>
      </p:sp>
      <p:sp>
        <p:nvSpPr>
          <p:cNvPr id="38" name="Oval 37"/>
          <p:cNvSpPr/>
          <p:nvPr/>
        </p:nvSpPr>
        <p:spPr>
          <a:xfrm>
            <a:off x="3857625" y="4929188"/>
            <a:ext cx="1643063" cy="98583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7116" name="TextBox 38"/>
          <p:cNvSpPr txBox="1">
            <a:spLocks noChangeArrowheads="1"/>
          </p:cNvSpPr>
          <p:nvPr/>
        </p:nvSpPr>
        <p:spPr bwMode="auto">
          <a:xfrm>
            <a:off x="4143375" y="5286375"/>
            <a:ext cx="1357313" cy="307975"/>
          </a:xfrm>
          <a:prstGeom prst="rect">
            <a:avLst/>
          </a:prstGeom>
          <a:noFill/>
          <a:ln w="9525">
            <a:noFill/>
            <a:miter lim="800000"/>
            <a:headEnd/>
            <a:tailEnd/>
          </a:ln>
        </p:spPr>
        <p:txBody>
          <a:bodyPr>
            <a:spAutoFit/>
          </a:bodyPr>
          <a:lstStyle/>
          <a:p>
            <a:r>
              <a:rPr lang="en-AU" sz="1400">
                <a:solidFill>
                  <a:schemeClr val="bg1"/>
                </a:solidFill>
                <a:latin typeface="Calibri" pitchFamily="34" charset="0"/>
              </a:rPr>
              <a:t>Jets Retailer</a:t>
            </a:r>
          </a:p>
        </p:txBody>
      </p:sp>
      <p:sp>
        <p:nvSpPr>
          <p:cNvPr id="40" name="Down Arrow 39"/>
          <p:cNvSpPr/>
          <p:nvPr/>
        </p:nvSpPr>
        <p:spPr>
          <a:xfrm rot="18202849">
            <a:off x="3108325" y="4702175"/>
            <a:ext cx="554038" cy="871538"/>
          </a:xfrm>
          <a:prstGeom prst="downArrow">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1" name="Oval 40"/>
          <p:cNvSpPr/>
          <p:nvPr/>
        </p:nvSpPr>
        <p:spPr>
          <a:xfrm>
            <a:off x="5572125" y="4071938"/>
            <a:ext cx="1500188" cy="928687"/>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7119" name="TextBox 41"/>
          <p:cNvSpPr txBox="1">
            <a:spLocks noChangeArrowheads="1"/>
          </p:cNvSpPr>
          <p:nvPr/>
        </p:nvSpPr>
        <p:spPr bwMode="auto">
          <a:xfrm>
            <a:off x="5857875" y="4357688"/>
            <a:ext cx="1000125" cy="276225"/>
          </a:xfrm>
          <a:prstGeom prst="rect">
            <a:avLst/>
          </a:prstGeom>
          <a:noFill/>
          <a:ln w="9525">
            <a:noFill/>
            <a:miter lim="800000"/>
            <a:headEnd/>
            <a:tailEnd/>
          </a:ln>
        </p:spPr>
        <p:txBody>
          <a:bodyPr>
            <a:spAutoFit/>
          </a:bodyPr>
          <a:lstStyle/>
          <a:p>
            <a:r>
              <a:rPr lang="en-AU" sz="1200">
                <a:solidFill>
                  <a:schemeClr val="bg1"/>
                </a:solidFill>
                <a:latin typeface="Calibri" pitchFamily="34" charset="0"/>
              </a:rPr>
              <a:t>CRJP Retailer</a:t>
            </a:r>
          </a:p>
        </p:txBody>
      </p:sp>
      <p:sp>
        <p:nvSpPr>
          <p:cNvPr id="43" name="Down Arrow 42"/>
          <p:cNvSpPr/>
          <p:nvPr/>
        </p:nvSpPr>
        <p:spPr>
          <a:xfrm>
            <a:off x="4357688" y="5929313"/>
            <a:ext cx="500062" cy="541337"/>
          </a:xfrm>
          <a:prstGeom prst="downArrow">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4" name="Down Arrow 43"/>
          <p:cNvSpPr/>
          <p:nvPr/>
        </p:nvSpPr>
        <p:spPr>
          <a:xfrm>
            <a:off x="6215063" y="5072063"/>
            <a:ext cx="493712" cy="1357312"/>
          </a:xfrm>
          <a:prstGeom prst="downArrow">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7122" name="TextBox 44"/>
          <p:cNvSpPr txBox="1">
            <a:spLocks noChangeArrowheads="1"/>
          </p:cNvSpPr>
          <p:nvPr/>
        </p:nvSpPr>
        <p:spPr bwMode="auto">
          <a:xfrm>
            <a:off x="4286250" y="6488113"/>
            <a:ext cx="2786063" cy="369887"/>
          </a:xfrm>
          <a:prstGeom prst="rect">
            <a:avLst/>
          </a:prstGeom>
          <a:noFill/>
          <a:ln w="9525">
            <a:noFill/>
            <a:miter lim="800000"/>
            <a:headEnd/>
            <a:tailEnd/>
          </a:ln>
        </p:spPr>
        <p:txBody>
          <a:bodyPr>
            <a:spAutoFit/>
          </a:bodyPr>
          <a:lstStyle/>
          <a:p>
            <a:r>
              <a:rPr lang="en-AU">
                <a:latin typeface="Calibri" pitchFamily="34" charset="0"/>
              </a:rPr>
              <a:t>Ethically Aware Consumer</a:t>
            </a:r>
          </a:p>
        </p:txBody>
      </p:sp>
      <p:sp>
        <p:nvSpPr>
          <p:cNvPr id="46" name="Down Arrow 45"/>
          <p:cNvSpPr/>
          <p:nvPr/>
        </p:nvSpPr>
        <p:spPr>
          <a:xfrm>
            <a:off x="4357688" y="4214813"/>
            <a:ext cx="571500" cy="714375"/>
          </a:xfrm>
          <a:prstGeom prst="downArrow">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nvGrpSpPr>
          <p:cNvPr id="47124" name="Group 46"/>
          <p:cNvGrpSpPr>
            <a:grpSpLocks/>
          </p:cNvGrpSpPr>
          <p:nvPr/>
        </p:nvGrpSpPr>
        <p:grpSpPr bwMode="auto">
          <a:xfrm>
            <a:off x="2428875" y="1000125"/>
            <a:ext cx="1214438" cy="1298575"/>
            <a:chOff x="2500298" y="1643050"/>
            <a:chExt cx="928694" cy="1012274"/>
          </a:xfrm>
        </p:grpSpPr>
        <p:pic>
          <p:nvPicPr>
            <p:cNvPr id="47129" name="Picture 47" descr="no_dirty_gold.gif"/>
            <p:cNvPicPr>
              <a:picLocks noChangeAspect="1"/>
            </p:cNvPicPr>
            <p:nvPr/>
          </p:nvPicPr>
          <p:blipFill>
            <a:blip r:embed="rId6"/>
            <a:srcRect t="4887" r="9581" b="52818"/>
            <a:stretch>
              <a:fillRect/>
            </a:stretch>
          </p:blipFill>
          <p:spPr bwMode="auto">
            <a:xfrm>
              <a:off x="2571736" y="1643050"/>
              <a:ext cx="845832" cy="630174"/>
            </a:xfrm>
            <a:prstGeom prst="rect">
              <a:avLst/>
            </a:prstGeom>
            <a:noFill/>
            <a:ln w="9525">
              <a:noFill/>
              <a:miter lim="800000"/>
              <a:headEnd/>
              <a:tailEnd/>
            </a:ln>
          </p:spPr>
        </p:pic>
        <p:sp>
          <p:nvSpPr>
            <p:cNvPr id="47130" name="TextBox 48"/>
            <p:cNvSpPr txBox="1">
              <a:spLocks noChangeArrowheads="1"/>
            </p:cNvSpPr>
            <p:nvPr/>
          </p:nvSpPr>
          <p:spPr bwMode="auto">
            <a:xfrm>
              <a:off x="2500298" y="2285992"/>
              <a:ext cx="928694" cy="369332"/>
            </a:xfrm>
            <a:prstGeom prst="rect">
              <a:avLst/>
            </a:prstGeom>
            <a:noFill/>
            <a:ln w="9525">
              <a:noFill/>
              <a:miter lim="800000"/>
              <a:headEnd/>
              <a:tailEnd/>
            </a:ln>
          </p:spPr>
          <p:txBody>
            <a:bodyPr>
              <a:spAutoFit/>
            </a:bodyPr>
            <a:lstStyle/>
            <a:p>
              <a:r>
                <a:rPr lang="en-AU" sz="900">
                  <a:latin typeface="Calibri" pitchFamily="34" charset="0"/>
                </a:rPr>
                <a:t>Certified Ethical product</a:t>
              </a:r>
            </a:p>
          </p:txBody>
        </p:sp>
      </p:grpSp>
      <p:cxnSp>
        <p:nvCxnSpPr>
          <p:cNvPr id="51" name="Straight Arrow Connector 50"/>
          <p:cNvCxnSpPr/>
          <p:nvPr/>
        </p:nvCxnSpPr>
        <p:spPr>
          <a:xfrm rot="5400000">
            <a:off x="4179888" y="2320925"/>
            <a:ext cx="642938" cy="15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47134" idx="1"/>
          </p:cNvCxnSpPr>
          <p:nvPr/>
        </p:nvCxnSpPr>
        <p:spPr>
          <a:xfrm rot="10800000" flipV="1">
            <a:off x="4929188" y="2065338"/>
            <a:ext cx="857250" cy="5778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16200000" flipH="1">
            <a:off x="3429000" y="2000251"/>
            <a:ext cx="714375" cy="5715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1928813" y="2428875"/>
            <a:ext cx="1928812" cy="7143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phoca_thumb_l_bos10.jpg"/>
          <p:cNvPicPr>
            <a:picLocks noChangeAspect="1"/>
          </p:cNvPicPr>
          <p:nvPr/>
        </p:nvPicPr>
        <p:blipFill>
          <a:blip r:embed="rId2"/>
          <a:srcRect/>
          <a:stretch>
            <a:fillRect/>
          </a:stretch>
        </p:blipFill>
        <p:spPr bwMode="auto">
          <a:xfrm>
            <a:off x="1714500" y="1285875"/>
            <a:ext cx="5715000" cy="3990975"/>
          </a:xfrm>
          <a:prstGeom prst="rect">
            <a:avLst/>
          </a:prstGeom>
          <a:noFill/>
          <a:ln w="9525">
            <a:noFill/>
            <a:miter lim="800000"/>
            <a:headEnd/>
            <a:tailEnd/>
          </a:ln>
        </p:spPr>
      </p:pic>
      <p:sp>
        <p:nvSpPr>
          <p:cNvPr id="18434" name="TextBox 2"/>
          <p:cNvSpPr txBox="1">
            <a:spLocks noChangeArrowheads="1"/>
          </p:cNvSpPr>
          <p:nvPr/>
        </p:nvSpPr>
        <p:spPr bwMode="auto">
          <a:xfrm>
            <a:off x="1214438" y="5857875"/>
            <a:ext cx="6929437" cy="369888"/>
          </a:xfrm>
          <a:prstGeom prst="rect">
            <a:avLst/>
          </a:prstGeom>
          <a:noFill/>
          <a:ln w="9525">
            <a:noFill/>
            <a:miter lim="800000"/>
            <a:headEnd/>
            <a:tailEnd/>
          </a:ln>
        </p:spPr>
        <p:txBody>
          <a:bodyPr>
            <a:spAutoFit/>
          </a:bodyPr>
          <a:lstStyle/>
          <a:p>
            <a:r>
              <a:rPr lang="en-AU">
                <a:latin typeface="Calibri" pitchFamily="34" charset="0"/>
              </a:rPr>
              <a:t>CIBJO Executive council with Prof. Donald Feaver &amp; Dr. Kenneth Wilson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Box 5"/>
          <p:cNvSpPr txBox="1">
            <a:spLocks noChangeArrowheads="1"/>
          </p:cNvSpPr>
          <p:nvPr/>
        </p:nvSpPr>
        <p:spPr bwMode="auto">
          <a:xfrm>
            <a:off x="2071688" y="5072063"/>
            <a:ext cx="6143625" cy="461962"/>
          </a:xfrm>
          <a:prstGeom prst="rect">
            <a:avLst/>
          </a:prstGeom>
          <a:noFill/>
          <a:ln w="9525">
            <a:noFill/>
            <a:miter lim="800000"/>
            <a:headEnd/>
            <a:tailEnd/>
          </a:ln>
        </p:spPr>
        <p:txBody>
          <a:bodyPr>
            <a:spAutoFit/>
          </a:bodyPr>
          <a:lstStyle/>
          <a:p>
            <a:r>
              <a:rPr lang="en-US" sz="2400">
                <a:latin typeface="Calibri" pitchFamily="34" charset="0"/>
              </a:rPr>
              <a:t>Don’t set the bar too high initially.</a:t>
            </a:r>
            <a:endParaRPr lang="en-AU" sz="2400">
              <a:latin typeface="Calibri" pitchFamily="34" charset="0"/>
            </a:endParaRPr>
          </a:p>
        </p:txBody>
      </p:sp>
      <p:pic>
        <p:nvPicPr>
          <p:cNvPr id="48130" name="Picture 10" descr="high jumper.jpg"/>
          <p:cNvPicPr>
            <a:picLocks noChangeAspect="1"/>
          </p:cNvPicPr>
          <p:nvPr/>
        </p:nvPicPr>
        <p:blipFill>
          <a:blip r:embed="rId2"/>
          <a:srcRect/>
          <a:stretch>
            <a:fillRect/>
          </a:stretch>
        </p:blipFill>
        <p:spPr bwMode="auto">
          <a:xfrm>
            <a:off x="1714500" y="785813"/>
            <a:ext cx="5541963" cy="3840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bwMode="auto">
          <a:xfrm>
            <a:off x="5572125" y="3500438"/>
            <a:ext cx="3571875" cy="2214562"/>
          </a:xfrm>
          <a:prstGeom prst="ellipse">
            <a:avLst/>
          </a:prstGeom>
          <a:solidFill>
            <a:srgbClr val="C8A992"/>
          </a:solidFill>
          <a:ln>
            <a:solidFill>
              <a:srgbClr val="94552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8" name="Oval 7"/>
          <p:cNvSpPr/>
          <p:nvPr/>
        </p:nvSpPr>
        <p:spPr bwMode="auto">
          <a:xfrm>
            <a:off x="5695950" y="3584575"/>
            <a:ext cx="3306763" cy="205263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49155" name="TextBox 28"/>
          <p:cNvSpPr txBox="1">
            <a:spLocks noChangeArrowheads="1"/>
          </p:cNvSpPr>
          <p:nvPr/>
        </p:nvSpPr>
        <p:spPr bwMode="auto">
          <a:xfrm>
            <a:off x="6072188" y="4286250"/>
            <a:ext cx="2532062" cy="523875"/>
          </a:xfrm>
          <a:prstGeom prst="rect">
            <a:avLst/>
          </a:prstGeom>
          <a:noFill/>
          <a:ln w="9525">
            <a:noFill/>
            <a:miter lim="800000"/>
            <a:headEnd/>
            <a:tailEnd/>
          </a:ln>
        </p:spPr>
        <p:txBody>
          <a:bodyPr>
            <a:spAutoFit/>
          </a:bodyPr>
          <a:lstStyle/>
          <a:p>
            <a:pPr algn="ctr"/>
            <a:r>
              <a:rPr lang="en-AU" sz="1400" b="1">
                <a:latin typeface="Arial Black" pitchFamily="34" charset="0"/>
              </a:rPr>
              <a:t>ETHICAL TRADER</a:t>
            </a:r>
          </a:p>
          <a:p>
            <a:pPr algn="ctr"/>
            <a:r>
              <a:rPr lang="en-AU" sz="1400" b="1">
                <a:latin typeface="Arial Black" pitchFamily="34" charset="0"/>
              </a:rPr>
              <a:t>MANUFACTURER 2009</a:t>
            </a:r>
          </a:p>
        </p:txBody>
      </p:sp>
      <p:sp>
        <p:nvSpPr>
          <p:cNvPr id="49156" name="WordArt 11" descr="World Jewellery Confederation"/>
          <p:cNvSpPr>
            <a:spLocks noChangeArrowheads="1" noChangeShapeType="1" noTextEdit="1"/>
          </p:cNvSpPr>
          <p:nvPr/>
        </p:nvSpPr>
        <p:spPr bwMode="auto">
          <a:xfrm>
            <a:off x="6000750" y="3786188"/>
            <a:ext cx="2752725" cy="1343025"/>
          </a:xfrm>
          <a:prstGeom prst="rect">
            <a:avLst/>
          </a:prstGeom>
        </p:spPr>
        <p:txBody>
          <a:bodyPr spcFirstLastPara="1" wrap="none" fromWordArt="1">
            <a:prstTxWarp prst="textArchUp">
              <a:avLst>
                <a:gd name="adj" fmla="val 10800004"/>
              </a:avLst>
            </a:prstTxWarp>
          </a:bodyPr>
          <a:lstStyle/>
          <a:p>
            <a:pPr algn="ctr"/>
            <a:r>
              <a:rPr lang="fr-FR" sz="3600" kern="10">
                <a:ln w="9525">
                  <a:solidFill>
                    <a:srgbClr val="8C4836"/>
                  </a:solidFill>
                  <a:round/>
                  <a:headEnd/>
                  <a:tailEnd/>
                </a:ln>
                <a:noFill/>
                <a:latin typeface="Arial Black"/>
              </a:rPr>
              <a:t>World Jewellery Confederation</a:t>
            </a:r>
          </a:p>
        </p:txBody>
      </p:sp>
      <p:grpSp>
        <p:nvGrpSpPr>
          <p:cNvPr id="49157" name="Group 40"/>
          <p:cNvGrpSpPr>
            <a:grpSpLocks/>
          </p:cNvGrpSpPr>
          <p:nvPr/>
        </p:nvGrpSpPr>
        <p:grpSpPr bwMode="auto">
          <a:xfrm>
            <a:off x="2643188" y="2000250"/>
            <a:ext cx="3571875" cy="2214563"/>
            <a:chOff x="2857488" y="3071811"/>
            <a:chExt cx="3571900" cy="2214577"/>
          </a:xfrm>
        </p:grpSpPr>
        <p:sp>
          <p:nvSpPr>
            <p:cNvPr id="11" name="Oval 10"/>
            <p:cNvSpPr/>
            <p:nvPr/>
          </p:nvSpPr>
          <p:spPr>
            <a:xfrm>
              <a:off x="2857488" y="3071811"/>
              <a:ext cx="3571900" cy="2214577"/>
            </a:xfrm>
            <a:prstGeom prst="ellipse">
              <a:avLst/>
            </a:prstGeom>
            <a:solidFill>
              <a:srgbClr val="969696"/>
            </a:solidFill>
            <a:ln>
              <a:solidFill>
                <a:srgbClr val="9F9F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12" name="Oval 11"/>
            <p:cNvSpPr/>
            <p:nvPr/>
          </p:nvSpPr>
          <p:spPr>
            <a:xfrm>
              <a:off x="2981314" y="3155950"/>
              <a:ext cx="3306785" cy="2052650"/>
            </a:xfrm>
            <a:prstGeom prst="ellipse">
              <a:avLst/>
            </a:prstGeom>
            <a:solidFill>
              <a:srgbClr val="C2C2C2">
                <a:alpha val="30980"/>
              </a:srgbClr>
            </a:solidFill>
            <a:ln>
              <a:solidFill>
                <a:srgbClr val="C2C2C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49170" name="TextBox 12"/>
            <p:cNvSpPr txBox="1">
              <a:spLocks noChangeArrowheads="1"/>
            </p:cNvSpPr>
            <p:nvPr/>
          </p:nvSpPr>
          <p:spPr bwMode="auto">
            <a:xfrm>
              <a:off x="3357558" y="3929073"/>
              <a:ext cx="2531980" cy="523224"/>
            </a:xfrm>
            <a:prstGeom prst="rect">
              <a:avLst/>
            </a:prstGeom>
            <a:noFill/>
            <a:ln w="9525">
              <a:noFill/>
              <a:miter lim="800000"/>
              <a:headEnd/>
              <a:tailEnd/>
            </a:ln>
          </p:spPr>
          <p:txBody>
            <a:bodyPr>
              <a:spAutoFit/>
            </a:bodyPr>
            <a:lstStyle/>
            <a:p>
              <a:pPr algn="ctr"/>
              <a:r>
                <a:rPr lang="en-AU" sz="1400">
                  <a:latin typeface="Arial Black" pitchFamily="34" charset="0"/>
                </a:rPr>
                <a:t>ETHICAL TRADER</a:t>
              </a:r>
            </a:p>
            <a:p>
              <a:pPr algn="ctr"/>
              <a:r>
                <a:rPr lang="en-AU" sz="1400">
                  <a:latin typeface="Arial Black" pitchFamily="34" charset="0"/>
                </a:rPr>
                <a:t>MINER 2009</a:t>
              </a:r>
              <a:endParaRPr lang="en-AU" sz="1400" b="1">
                <a:latin typeface="Arial Black" pitchFamily="34" charset="0"/>
              </a:endParaRPr>
            </a:p>
          </p:txBody>
        </p:sp>
        <p:sp>
          <p:nvSpPr>
            <p:cNvPr id="49171" name="WordArt 11" descr="World Jewellery Confederation"/>
            <p:cNvSpPr>
              <a:spLocks noChangeArrowheads="1" noChangeShapeType="1" noTextEdit="1"/>
            </p:cNvSpPr>
            <p:nvPr/>
          </p:nvSpPr>
          <p:spPr bwMode="auto">
            <a:xfrm>
              <a:off x="3286107" y="3357573"/>
              <a:ext cx="2752725" cy="1343025"/>
            </a:xfrm>
            <a:prstGeom prst="rect">
              <a:avLst/>
            </a:prstGeom>
          </p:spPr>
          <p:txBody>
            <a:bodyPr spcFirstLastPara="1" wrap="none" fromWordArt="1">
              <a:prstTxWarp prst="textArchUp">
                <a:avLst>
                  <a:gd name="adj" fmla="val 10800004"/>
                </a:avLst>
              </a:prstTxWarp>
            </a:bodyPr>
            <a:lstStyle/>
            <a:p>
              <a:pPr algn="ctr"/>
              <a:r>
                <a:rPr lang="fr-FR" sz="3600" kern="10">
                  <a:ln w="9525">
                    <a:solidFill>
                      <a:srgbClr val="6F6217"/>
                    </a:solidFill>
                    <a:round/>
                    <a:headEnd/>
                    <a:tailEnd/>
                  </a:ln>
                  <a:noFill/>
                  <a:latin typeface="Arial Black"/>
                </a:rPr>
                <a:t>World Jewellery Confederation</a:t>
              </a:r>
            </a:p>
          </p:txBody>
        </p:sp>
      </p:grpSp>
      <p:sp>
        <p:nvSpPr>
          <p:cNvPr id="41" name="Oval 40"/>
          <p:cNvSpPr/>
          <p:nvPr/>
        </p:nvSpPr>
        <p:spPr>
          <a:xfrm>
            <a:off x="357188" y="285750"/>
            <a:ext cx="3429000" cy="2071688"/>
          </a:xfrm>
          <a:prstGeom prst="ellipse">
            <a:avLst/>
          </a:prstGeom>
          <a:noFill/>
          <a:ln>
            <a:solidFill>
              <a:srgbClr val="E3D98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nvGrpSpPr>
          <p:cNvPr id="49159" name="Group 46"/>
          <p:cNvGrpSpPr>
            <a:grpSpLocks/>
          </p:cNvGrpSpPr>
          <p:nvPr/>
        </p:nvGrpSpPr>
        <p:grpSpPr bwMode="auto">
          <a:xfrm>
            <a:off x="285750" y="214313"/>
            <a:ext cx="3571875" cy="2214562"/>
            <a:chOff x="285720" y="214290"/>
            <a:chExt cx="3571875" cy="2214563"/>
          </a:xfrm>
        </p:grpSpPr>
        <p:sp>
          <p:nvSpPr>
            <p:cNvPr id="15" name="Oval 14"/>
            <p:cNvSpPr/>
            <p:nvPr/>
          </p:nvSpPr>
          <p:spPr bwMode="auto">
            <a:xfrm>
              <a:off x="285720" y="214290"/>
              <a:ext cx="3571875" cy="2214563"/>
            </a:xfrm>
            <a:prstGeom prst="ellipse">
              <a:avLst/>
            </a:prstGeom>
            <a:solidFill>
              <a:srgbClr val="D8C95E"/>
            </a:solidFill>
            <a:ln>
              <a:solidFill>
                <a:srgbClr val="E3D98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49165" name="TextBox 24"/>
            <p:cNvSpPr txBox="1">
              <a:spLocks noChangeArrowheads="1"/>
            </p:cNvSpPr>
            <p:nvPr/>
          </p:nvSpPr>
          <p:spPr bwMode="auto">
            <a:xfrm>
              <a:off x="785786" y="1071546"/>
              <a:ext cx="2531962" cy="523220"/>
            </a:xfrm>
            <a:prstGeom prst="rect">
              <a:avLst/>
            </a:prstGeom>
            <a:noFill/>
            <a:ln w="9525">
              <a:noFill/>
              <a:miter lim="800000"/>
              <a:headEnd/>
              <a:tailEnd/>
            </a:ln>
          </p:spPr>
          <p:txBody>
            <a:bodyPr>
              <a:spAutoFit/>
            </a:bodyPr>
            <a:lstStyle/>
            <a:p>
              <a:pPr algn="ctr"/>
              <a:r>
                <a:rPr lang="en-AU" sz="1400" b="1">
                  <a:latin typeface="Arial Black" pitchFamily="34" charset="0"/>
                </a:rPr>
                <a:t>ETHICAL TRADER</a:t>
              </a:r>
            </a:p>
            <a:p>
              <a:pPr algn="ctr"/>
              <a:r>
                <a:rPr lang="en-AU" sz="1400" b="1">
                  <a:latin typeface="Arial Black" pitchFamily="34" charset="0"/>
                </a:rPr>
                <a:t>RETAILER  2009</a:t>
              </a:r>
            </a:p>
          </p:txBody>
        </p:sp>
        <p:sp>
          <p:nvSpPr>
            <p:cNvPr id="49166" name="WordArt 11" descr="World Jewellery Confederation"/>
            <p:cNvSpPr>
              <a:spLocks noChangeArrowheads="1" noChangeShapeType="1" noTextEdit="1"/>
            </p:cNvSpPr>
            <p:nvPr/>
          </p:nvSpPr>
          <p:spPr bwMode="auto">
            <a:xfrm>
              <a:off x="676293" y="514336"/>
              <a:ext cx="2752706" cy="1343016"/>
            </a:xfrm>
            <a:prstGeom prst="rect">
              <a:avLst/>
            </a:prstGeom>
          </p:spPr>
          <p:txBody>
            <a:bodyPr spcFirstLastPara="1" wrap="none" fromWordArt="1">
              <a:prstTxWarp prst="textArchUp">
                <a:avLst>
                  <a:gd name="adj" fmla="val 10800004"/>
                </a:avLst>
              </a:prstTxWarp>
            </a:bodyPr>
            <a:lstStyle/>
            <a:p>
              <a:pPr algn="ctr"/>
              <a:r>
                <a:rPr lang="fr-FR" sz="3600" kern="10">
                  <a:ln w="12700">
                    <a:solidFill>
                      <a:srgbClr val="6F6217"/>
                    </a:solidFill>
                    <a:round/>
                    <a:headEnd/>
                    <a:tailEnd/>
                  </a:ln>
                  <a:noFill/>
                  <a:latin typeface="Arial Black"/>
                </a:rPr>
                <a:t>World Jewellery Confederation</a:t>
              </a:r>
            </a:p>
          </p:txBody>
        </p:sp>
        <p:sp>
          <p:nvSpPr>
            <p:cNvPr id="42" name="4-Point Star 41"/>
            <p:cNvSpPr/>
            <p:nvPr/>
          </p:nvSpPr>
          <p:spPr>
            <a:xfrm>
              <a:off x="3071783" y="357165"/>
              <a:ext cx="428625" cy="357187"/>
            </a:xfrm>
            <a:prstGeom prst="star4">
              <a:avLst/>
            </a:prstGeom>
            <a:solidFill>
              <a:srgbClr val="EAED83"/>
            </a:solidFill>
            <a:ln>
              <a:solidFill>
                <a:srgbClr val="EBE485">
                  <a:alpha val="46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grpSp>
      <p:sp>
        <p:nvSpPr>
          <p:cNvPr id="49" name="Oval 48"/>
          <p:cNvSpPr/>
          <p:nvPr/>
        </p:nvSpPr>
        <p:spPr>
          <a:xfrm>
            <a:off x="357188" y="285750"/>
            <a:ext cx="3429000" cy="2071688"/>
          </a:xfrm>
          <a:prstGeom prst="ellipse">
            <a:avLst/>
          </a:prstGeom>
          <a:noFill/>
          <a:ln>
            <a:solidFill>
              <a:srgbClr val="EAED8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49161" name="TextBox 38"/>
          <p:cNvSpPr txBox="1">
            <a:spLocks noChangeArrowheads="1"/>
          </p:cNvSpPr>
          <p:nvPr/>
        </p:nvSpPr>
        <p:spPr bwMode="auto">
          <a:xfrm>
            <a:off x="1071563" y="1785938"/>
            <a:ext cx="2214562" cy="461962"/>
          </a:xfrm>
          <a:prstGeom prst="rect">
            <a:avLst/>
          </a:prstGeom>
          <a:noFill/>
          <a:ln w="9525">
            <a:noFill/>
            <a:miter lim="800000"/>
            <a:headEnd/>
            <a:tailEnd/>
          </a:ln>
        </p:spPr>
        <p:txBody>
          <a:bodyPr>
            <a:spAutoFit/>
          </a:bodyPr>
          <a:lstStyle/>
          <a:p>
            <a:pPr algn="ctr"/>
            <a:r>
              <a:rPr lang="en-AU" sz="1200">
                <a:latin typeface="Calibri" pitchFamily="34" charset="0"/>
              </a:rPr>
              <a:t>International Colored Gemstone             Association</a:t>
            </a:r>
          </a:p>
        </p:txBody>
      </p:sp>
      <p:sp>
        <p:nvSpPr>
          <p:cNvPr id="49162" name="TextBox 39"/>
          <p:cNvSpPr txBox="1">
            <a:spLocks noChangeArrowheads="1"/>
          </p:cNvSpPr>
          <p:nvPr/>
        </p:nvSpPr>
        <p:spPr bwMode="auto">
          <a:xfrm>
            <a:off x="6500813" y="5072063"/>
            <a:ext cx="1928812" cy="523875"/>
          </a:xfrm>
          <a:prstGeom prst="rect">
            <a:avLst/>
          </a:prstGeom>
          <a:noFill/>
          <a:ln w="9525">
            <a:noFill/>
            <a:miter lim="800000"/>
            <a:headEnd/>
            <a:tailEnd/>
          </a:ln>
        </p:spPr>
        <p:txBody>
          <a:bodyPr>
            <a:spAutoFit/>
          </a:bodyPr>
          <a:lstStyle/>
          <a:p>
            <a:pPr algn="ctr"/>
            <a:r>
              <a:rPr lang="en-AU" sz="1400">
                <a:latin typeface="Calibri" pitchFamily="34" charset="0"/>
              </a:rPr>
              <a:t>Jewellers Association of Australia</a:t>
            </a:r>
          </a:p>
        </p:txBody>
      </p:sp>
      <p:sp>
        <p:nvSpPr>
          <p:cNvPr id="49163" name="TextBox 42"/>
          <p:cNvSpPr txBox="1">
            <a:spLocks noChangeArrowheads="1"/>
          </p:cNvSpPr>
          <p:nvPr/>
        </p:nvSpPr>
        <p:spPr bwMode="auto">
          <a:xfrm>
            <a:off x="3214688" y="3571875"/>
            <a:ext cx="2428875" cy="307975"/>
          </a:xfrm>
          <a:prstGeom prst="rect">
            <a:avLst/>
          </a:prstGeom>
          <a:noFill/>
          <a:ln w="9525">
            <a:noFill/>
            <a:miter lim="800000"/>
            <a:headEnd/>
            <a:tailEnd/>
          </a:ln>
        </p:spPr>
        <p:txBody>
          <a:bodyPr>
            <a:spAutoFit/>
          </a:bodyPr>
          <a:lstStyle/>
          <a:p>
            <a:pPr algn="ctr"/>
            <a:r>
              <a:rPr lang="en-AU" sz="1400">
                <a:latin typeface="Calibri" pitchFamily="34" charset="0"/>
              </a:rPr>
              <a:t>Canadian Jewellers Association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 descr="happy-customers-739066.jpg"/>
          <p:cNvPicPr>
            <a:picLocks noChangeAspect="1"/>
          </p:cNvPicPr>
          <p:nvPr/>
        </p:nvPicPr>
        <p:blipFill>
          <a:blip r:embed="rId2"/>
          <a:srcRect/>
          <a:stretch>
            <a:fillRect/>
          </a:stretch>
        </p:blipFill>
        <p:spPr bwMode="auto">
          <a:xfrm>
            <a:off x="142875" y="0"/>
            <a:ext cx="8828088" cy="5857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Box 1"/>
          <p:cNvSpPr txBox="1">
            <a:spLocks noChangeArrowheads="1"/>
          </p:cNvSpPr>
          <p:nvPr/>
        </p:nvSpPr>
        <p:spPr bwMode="auto">
          <a:xfrm>
            <a:off x="1000125" y="1143000"/>
            <a:ext cx="7072313" cy="1200150"/>
          </a:xfrm>
          <a:prstGeom prst="rect">
            <a:avLst/>
          </a:prstGeom>
          <a:noFill/>
          <a:ln w="9525">
            <a:noFill/>
            <a:miter lim="800000"/>
            <a:headEnd/>
            <a:tailEnd/>
          </a:ln>
        </p:spPr>
        <p:txBody>
          <a:bodyPr>
            <a:spAutoFit/>
          </a:bodyPr>
          <a:lstStyle/>
          <a:p>
            <a:r>
              <a:rPr lang="en-AU">
                <a:latin typeface="Calibri" pitchFamily="34" charset="0"/>
              </a:rPr>
              <a:t>The next step involves the working team reporting  back to CIBJO with a developed business plan which will include financial, legal and the proposed structure of the system.  It will also include the training module especially developed for the system.</a:t>
            </a:r>
          </a:p>
        </p:txBody>
      </p:sp>
      <p:sp>
        <p:nvSpPr>
          <p:cNvPr id="53250" name="TextBox 2"/>
          <p:cNvSpPr txBox="1">
            <a:spLocks noChangeArrowheads="1"/>
          </p:cNvSpPr>
          <p:nvPr/>
        </p:nvSpPr>
        <p:spPr bwMode="auto">
          <a:xfrm>
            <a:off x="1071563" y="2643188"/>
            <a:ext cx="6858000" cy="923925"/>
          </a:xfrm>
          <a:prstGeom prst="rect">
            <a:avLst/>
          </a:prstGeom>
          <a:noFill/>
          <a:ln w="9525">
            <a:noFill/>
            <a:miter lim="800000"/>
            <a:headEnd/>
            <a:tailEnd/>
          </a:ln>
        </p:spPr>
        <p:txBody>
          <a:bodyPr>
            <a:spAutoFit/>
          </a:bodyPr>
          <a:lstStyle/>
          <a:p>
            <a:r>
              <a:rPr lang="en-AU">
                <a:latin typeface="Calibri" pitchFamily="34" charset="0"/>
              </a:rPr>
              <a:t>CIBJO has created a sub-committee of 6 executive board members to oversee the working party.</a:t>
            </a:r>
          </a:p>
          <a:p>
            <a:endParaRPr lang="en-AU">
              <a:latin typeface="Calibri" pitchFamily="34" charset="0"/>
            </a:endParaRPr>
          </a:p>
        </p:txBody>
      </p:sp>
      <p:sp>
        <p:nvSpPr>
          <p:cNvPr id="53251" name="TextBox 3"/>
          <p:cNvSpPr txBox="1">
            <a:spLocks noChangeArrowheads="1"/>
          </p:cNvSpPr>
          <p:nvPr/>
        </p:nvSpPr>
        <p:spPr bwMode="auto">
          <a:xfrm>
            <a:off x="2428875" y="3857625"/>
            <a:ext cx="3857625" cy="1446213"/>
          </a:xfrm>
          <a:prstGeom prst="rect">
            <a:avLst/>
          </a:prstGeom>
          <a:noFill/>
          <a:ln w="9525">
            <a:noFill/>
            <a:miter lim="800000"/>
            <a:headEnd/>
            <a:tailEnd/>
          </a:ln>
        </p:spPr>
        <p:txBody>
          <a:bodyPr>
            <a:spAutoFit/>
          </a:bodyPr>
          <a:lstStyle/>
          <a:p>
            <a:r>
              <a:rPr lang="en-AU" sz="8800">
                <a:latin typeface="Calibri" pitchFamily="34" charset="0"/>
              </a:rPr>
              <a:t>J  E  T  S</a:t>
            </a:r>
          </a:p>
        </p:txBody>
      </p:sp>
      <p:sp>
        <p:nvSpPr>
          <p:cNvPr id="53252" name="TextBox 4"/>
          <p:cNvSpPr txBox="1">
            <a:spLocks noChangeArrowheads="1"/>
          </p:cNvSpPr>
          <p:nvPr/>
        </p:nvSpPr>
        <p:spPr bwMode="auto">
          <a:xfrm>
            <a:off x="1428750" y="5072063"/>
            <a:ext cx="6072188" cy="646112"/>
          </a:xfrm>
          <a:prstGeom prst="rect">
            <a:avLst/>
          </a:prstGeom>
          <a:noFill/>
          <a:ln w="9525">
            <a:noFill/>
            <a:miter lim="800000"/>
            <a:headEnd/>
            <a:tailEnd/>
          </a:ln>
        </p:spPr>
        <p:txBody>
          <a:bodyPr>
            <a:spAutoFit/>
          </a:bodyPr>
          <a:lstStyle/>
          <a:p>
            <a:r>
              <a:rPr lang="en-AU" sz="3600">
                <a:latin typeface="Calibri" pitchFamily="34" charset="0"/>
              </a:rPr>
              <a:t>Jewellery  Ethical Trade System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Ethical trade article_0001.jpg"/>
          <p:cNvPicPr>
            <a:picLocks noChangeAspect="1"/>
          </p:cNvPicPr>
          <p:nvPr/>
        </p:nvPicPr>
        <p:blipFill>
          <a:blip r:embed="rId2"/>
          <a:srcRect b="35417"/>
          <a:stretch>
            <a:fillRect/>
          </a:stretch>
        </p:blipFill>
        <p:spPr bwMode="auto">
          <a:xfrm>
            <a:off x="0" y="0"/>
            <a:ext cx="70008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descr="eng_Congo_refugees__693627a.jpg"/>
          <p:cNvPicPr>
            <a:picLocks noChangeAspect="1"/>
          </p:cNvPicPr>
          <p:nvPr/>
        </p:nvPicPr>
        <p:blipFill>
          <a:blip r:embed="rId2"/>
          <a:srcRect/>
          <a:stretch>
            <a:fillRect/>
          </a:stretch>
        </p:blipFill>
        <p:spPr bwMode="auto">
          <a:xfrm>
            <a:off x="0" y="-214313"/>
            <a:ext cx="9144000" cy="6100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p:cNvPicPr>
            <a:picLocks noChangeAspect="1" noChangeArrowheads="1"/>
          </p:cNvPicPr>
          <p:nvPr/>
        </p:nvPicPr>
        <p:blipFill>
          <a:blip r:embed="rId2"/>
          <a:srcRect/>
          <a:stretch>
            <a:fillRect/>
          </a:stretch>
        </p:blipFill>
        <p:spPr bwMode="auto">
          <a:xfrm>
            <a:off x="214313" y="428625"/>
            <a:ext cx="1714500" cy="1314450"/>
          </a:xfrm>
          <a:prstGeom prst="rect">
            <a:avLst/>
          </a:prstGeom>
          <a:noFill/>
          <a:ln w="9525">
            <a:noFill/>
            <a:miter lim="800000"/>
            <a:headEnd/>
            <a:tailEnd/>
          </a:ln>
        </p:spPr>
      </p:pic>
      <p:pic>
        <p:nvPicPr>
          <p:cNvPr id="22530" name="Picture 2" descr="header_en.jpg"/>
          <p:cNvPicPr>
            <a:picLocks noChangeAspect="1"/>
          </p:cNvPicPr>
          <p:nvPr/>
        </p:nvPicPr>
        <p:blipFill>
          <a:blip r:embed="rId3"/>
          <a:srcRect/>
          <a:stretch>
            <a:fillRect/>
          </a:stretch>
        </p:blipFill>
        <p:spPr bwMode="auto">
          <a:xfrm>
            <a:off x="6500813" y="357188"/>
            <a:ext cx="1500187" cy="1308100"/>
          </a:xfrm>
          <a:prstGeom prst="rect">
            <a:avLst/>
          </a:prstGeom>
          <a:noFill/>
          <a:ln w="9525">
            <a:noFill/>
            <a:miter lim="800000"/>
            <a:headEnd/>
            <a:tailEnd/>
          </a:ln>
        </p:spPr>
      </p:pic>
      <p:pic>
        <p:nvPicPr>
          <p:cNvPr id="22531" name="Picture 4" descr="globalwitness.jpg"/>
          <p:cNvPicPr>
            <a:picLocks noChangeAspect="1"/>
          </p:cNvPicPr>
          <p:nvPr/>
        </p:nvPicPr>
        <p:blipFill>
          <a:blip r:embed="rId4"/>
          <a:srcRect/>
          <a:stretch>
            <a:fillRect/>
          </a:stretch>
        </p:blipFill>
        <p:spPr bwMode="auto">
          <a:xfrm>
            <a:off x="3571875" y="2286000"/>
            <a:ext cx="1836738" cy="1214438"/>
          </a:xfrm>
          <a:prstGeom prst="rect">
            <a:avLst/>
          </a:prstGeom>
          <a:noFill/>
          <a:ln w="9525">
            <a:noFill/>
            <a:miter lim="800000"/>
            <a:headEnd/>
            <a:tailEnd/>
          </a:ln>
        </p:spPr>
      </p:pic>
      <p:pic>
        <p:nvPicPr>
          <p:cNvPr id="22532" name="Picture 6" descr="no_dirty_gold.gif"/>
          <p:cNvPicPr>
            <a:picLocks noChangeAspect="1"/>
          </p:cNvPicPr>
          <p:nvPr/>
        </p:nvPicPr>
        <p:blipFill>
          <a:blip r:embed="rId5"/>
          <a:srcRect t="4887" r="9581" b="52818"/>
          <a:stretch>
            <a:fillRect/>
          </a:stretch>
        </p:blipFill>
        <p:spPr bwMode="auto">
          <a:xfrm>
            <a:off x="1643063" y="2214563"/>
            <a:ext cx="1725612" cy="1285875"/>
          </a:xfrm>
          <a:prstGeom prst="rect">
            <a:avLst/>
          </a:prstGeom>
          <a:noFill/>
          <a:ln w="9525">
            <a:noFill/>
            <a:miter lim="800000"/>
            <a:headEnd/>
            <a:tailEnd/>
          </a:ln>
        </p:spPr>
      </p:pic>
      <p:pic>
        <p:nvPicPr>
          <p:cNvPr id="22533" name="Picture 7" descr="headeng.jpg"/>
          <p:cNvPicPr>
            <a:picLocks noChangeAspect="1"/>
          </p:cNvPicPr>
          <p:nvPr/>
        </p:nvPicPr>
        <p:blipFill>
          <a:blip r:embed="rId6"/>
          <a:srcRect/>
          <a:stretch>
            <a:fillRect/>
          </a:stretch>
        </p:blipFill>
        <p:spPr bwMode="auto">
          <a:xfrm>
            <a:off x="5643563" y="2286000"/>
            <a:ext cx="3500437" cy="1274763"/>
          </a:xfrm>
          <a:prstGeom prst="rect">
            <a:avLst/>
          </a:prstGeom>
          <a:noFill/>
          <a:ln w="9525">
            <a:noFill/>
            <a:miter lim="800000"/>
            <a:headEnd/>
            <a:tailEnd/>
          </a:ln>
        </p:spPr>
      </p:pic>
      <p:pic>
        <p:nvPicPr>
          <p:cNvPr id="22534" name="Picture 4"/>
          <p:cNvPicPr>
            <a:picLocks noChangeAspect="1" noChangeArrowheads="1"/>
          </p:cNvPicPr>
          <p:nvPr/>
        </p:nvPicPr>
        <p:blipFill>
          <a:blip r:embed="rId7"/>
          <a:srcRect/>
          <a:stretch>
            <a:fillRect/>
          </a:stretch>
        </p:blipFill>
        <p:spPr bwMode="auto">
          <a:xfrm>
            <a:off x="3143250" y="5429250"/>
            <a:ext cx="2571750" cy="1071563"/>
          </a:xfrm>
          <a:prstGeom prst="rect">
            <a:avLst/>
          </a:prstGeom>
          <a:noFill/>
          <a:ln w="9525">
            <a:noFill/>
            <a:miter lim="800000"/>
            <a:headEnd/>
            <a:tailEnd/>
          </a:ln>
        </p:spPr>
      </p:pic>
      <p:pic>
        <p:nvPicPr>
          <p:cNvPr id="22535" name="Picture 5"/>
          <p:cNvPicPr>
            <a:picLocks noChangeAspect="1" noChangeArrowheads="1"/>
          </p:cNvPicPr>
          <p:nvPr/>
        </p:nvPicPr>
        <p:blipFill>
          <a:blip r:embed="rId8"/>
          <a:srcRect/>
          <a:stretch>
            <a:fillRect/>
          </a:stretch>
        </p:blipFill>
        <p:spPr bwMode="auto">
          <a:xfrm>
            <a:off x="7786688" y="3929063"/>
            <a:ext cx="1214437" cy="1774825"/>
          </a:xfrm>
          <a:prstGeom prst="rect">
            <a:avLst/>
          </a:prstGeom>
          <a:noFill/>
          <a:ln w="9525">
            <a:noFill/>
            <a:miter lim="800000"/>
            <a:headEnd/>
            <a:tailEnd/>
          </a:ln>
        </p:spPr>
      </p:pic>
      <p:pic>
        <p:nvPicPr>
          <p:cNvPr id="22536" name="Picture 6"/>
          <p:cNvPicPr>
            <a:picLocks noChangeAspect="1" noChangeArrowheads="1"/>
          </p:cNvPicPr>
          <p:nvPr/>
        </p:nvPicPr>
        <p:blipFill>
          <a:blip r:embed="rId9"/>
          <a:srcRect/>
          <a:stretch>
            <a:fillRect/>
          </a:stretch>
        </p:blipFill>
        <p:spPr bwMode="auto">
          <a:xfrm>
            <a:off x="214313" y="3929063"/>
            <a:ext cx="4979987" cy="1143000"/>
          </a:xfrm>
          <a:prstGeom prst="rect">
            <a:avLst/>
          </a:prstGeom>
          <a:noFill/>
          <a:ln w="9525">
            <a:noFill/>
            <a:miter lim="800000"/>
            <a:headEnd/>
            <a:tailEnd/>
          </a:ln>
        </p:spPr>
      </p:pic>
      <p:pic>
        <p:nvPicPr>
          <p:cNvPr id="22537" name="Picture 17" descr="wmlogo.gif"/>
          <p:cNvPicPr>
            <a:picLocks noChangeAspect="1"/>
          </p:cNvPicPr>
          <p:nvPr/>
        </p:nvPicPr>
        <p:blipFill>
          <a:blip r:embed="rId10"/>
          <a:srcRect/>
          <a:stretch>
            <a:fillRect/>
          </a:stretch>
        </p:blipFill>
        <p:spPr bwMode="auto">
          <a:xfrm>
            <a:off x="214313" y="5357813"/>
            <a:ext cx="2717800" cy="1162050"/>
          </a:xfrm>
          <a:prstGeom prst="rect">
            <a:avLst/>
          </a:prstGeom>
          <a:noFill/>
          <a:ln w="9525">
            <a:noFill/>
            <a:miter lim="800000"/>
            <a:headEnd/>
            <a:tailEnd/>
          </a:ln>
        </p:spPr>
      </p:pic>
      <p:pic>
        <p:nvPicPr>
          <p:cNvPr id="22538" name="Picture 2" descr="F:\CASMHeadernew.jpg"/>
          <p:cNvPicPr>
            <a:picLocks noChangeAspect="1" noChangeArrowheads="1"/>
          </p:cNvPicPr>
          <p:nvPr/>
        </p:nvPicPr>
        <p:blipFill>
          <a:blip r:embed="rId11"/>
          <a:srcRect/>
          <a:stretch>
            <a:fillRect/>
          </a:stretch>
        </p:blipFill>
        <p:spPr bwMode="auto">
          <a:xfrm>
            <a:off x="5500688" y="3929063"/>
            <a:ext cx="2071687" cy="1130300"/>
          </a:xfrm>
          <a:prstGeom prst="rect">
            <a:avLst/>
          </a:prstGeom>
          <a:noFill/>
          <a:ln w="9525">
            <a:noFill/>
            <a:miter lim="800000"/>
            <a:headEnd/>
            <a:tailEnd/>
          </a:ln>
        </p:spPr>
      </p:pic>
      <p:pic>
        <p:nvPicPr>
          <p:cNvPr id="22539" name="Picture 3" descr="F:\int-wldbk.gif"/>
          <p:cNvPicPr>
            <a:picLocks noChangeAspect="1" noChangeArrowheads="1"/>
          </p:cNvPicPr>
          <p:nvPr/>
        </p:nvPicPr>
        <p:blipFill>
          <a:blip r:embed="rId12"/>
          <a:srcRect/>
          <a:stretch>
            <a:fillRect/>
          </a:stretch>
        </p:blipFill>
        <p:spPr bwMode="auto">
          <a:xfrm>
            <a:off x="6000750" y="5429250"/>
            <a:ext cx="1214438" cy="1222375"/>
          </a:xfrm>
          <a:prstGeom prst="rect">
            <a:avLst/>
          </a:prstGeom>
          <a:noFill/>
          <a:ln w="9525">
            <a:noFill/>
            <a:miter lim="800000"/>
            <a:headEnd/>
            <a:tailEnd/>
          </a:ln>
        </p:spPr>
      </p:pic>
      <p:sp>
        <p:nvSpPr>
          <p:cNvPr id="22540" name="ZoneTexte 14"/>
          <p:cNvSpPr txBox="1">
            <a:spLocks noChangeArrowheads="1"/>
          </p:cNvSpPr>
          <p:nvPr/>
        </p:nvSpPr>
        <p:spPr bwMode="auto">
          <a:xfrm>
            <a:off x="7215188" y="6143625"/>
            <a:ext cx="2071687" cy="369888"/>
          </a:xfrm>
          <a:prstGeom prst="rect">
            <a:avLst/>
          </a:prstGeom>
          <a:noFill/>
          <a:ln w="9525">
            <a:noFill/>
            <a:miter lim="800000"/>
            <a:headEnd/>
            <a:tailEnd/>
          </a:ln>
        </p:spPr>
        <p:txBody>
          <a:bodyPr>
            <a:spAutoFit/>
          </a:bodyPr>
          <a:lstStyle/>
          <a:p>
            <a:r>
              <a:rPr lang="en-US" b="1">
                <a:latin typeface="Calibri" pitchFamily="34" charset="0"/>
              </a:rPr>
              <a:t>The World Bank</a:t>
            </a:r>
          </a:p>
        </p:txBody>
      </p:sp>
      <p:pic>
        <p:nvPicPr>
          <p:cNvPr id="22541" name="Picture 2"/>
          <p:cNvPicPr>
            <a:picLocks noChangeAspect="1" noChangeArrowheads="1"/>
          </p:cNvPicPr>
          <p:nvPr/>
        </p:nvPicPr>
        <p:blipFill>
          <a:blip r:embed="rId13"/>
          <a:srcRect/>
          <a:stretch>
            <a:fillRect/>
          </a:stretch>
        </p:blipFill>
        <p:spPr bwMode="auto">
          <a:xfrm>
            <a:off x="2071688" y="428625"/>
            <a:ext cx="4217987" cy="1282700"/>
          </a:xfrm>
          <a:prstGeom prst="rect">
            <a:avLst/>
          </a:prstGeom>
          <a:noFill/>
          <a:ln w="9525">
            <a:noFill/>
            <a:miter lim="800000"/>
            <a:headEnd/>
            <a:tailEnd/>
          </a:ln>
        </p:spPr>
      </p:pic>
      <p:pic>
        <p:nvPicPr>
          <p:cNvPr id="22542" name="Picture 4" descr="http://www.unido.org/fileadmin/templates/img/unido.gif">
            <a:hlinkClick r:id="rId14"/>
          </p:cNvPr>
          <p:cNvPicPr>
            <a:picLocks noChangeAspect="1" noChangeArrowheads="1"/>
          </p:cNvPicPr>
          <p:nvPr/>
        </p:nvPicPr>
        <p:blipFill>
          <a:blip r:embed="rId15"/>
          <a:srcRect/>
          <a:stretch>
            <a:fillRect/>
          </a:stretch>
        </p:blipFill>
        <p:spPr bwMode="auto">
          <a:xfrm>
            <a:off x="285750" y="2143125"/>
            <a:ext cx="1214438" cy="1476375"/>
          </a:xfrm>
          <a:prstGeom prst="rect">
            <a:avLst/>
          </a:prstGeom>
          <a:noFill/>
          <a:ln w="9525">
            <a:noFill/>
            <a:miter lim="800000"/>
            <a:headEnd/>
            <a:tailEnd/>
          </a:ln>
        </p:spPr>
      </p:pic>
      <p:pic>
        <p:nvPicPr>
          <p:cNvPr id="22543" name="Picture 6" descr="UNDP">
            <a:hlinkClick r:id="rId16"/>
          </p:cNvPr>
          <p:cNvPicPr>
            <a:picLocks noChangeAspect="1" noChangeArrowheads="1"/>
          </p:cNvPicPr>
          <p:nvPr/>
        </p:nvPicPr>
        <p:blipFill>
          <a:blip r:embed="rId17"/>
          <a:srcRect/>
          <a:stretch>
            <a:fillRect/>
          </a:stretch>
        </p:blipFill>
        <p:spPr bwMode="auto">
          <a:xfrm>
            <a:off x="8143875" y="357188"/>
            <a:ext cx="785813" cy="1571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descr="g_Children_salt_mining_village_southern_Sahara_Niger.jpg"/>
          <p:cNvPicPr>
            <a:picLocks noChangeAspect="1"/>
          </p:cNvPicPr>
          <p:nvPr/>
        </p:nvPicPr>
        <p:blipFill>
          <a:blip r:embed="rId2"/>
          <a:srcRect/>
          <a:stretch>
            <a:fillRect/>
          </a:stretch>
        </p:blipFill>
        <p:spPr bwMode="auto">
          <a:xfrm>
            <a:off x="571500" y="285750"/>
            <a:ext cx="4143375" cy="6302375"/>
          </a:xfrm>
          <a:prstGeom prst="rect">
            <a:avLst/>
          </a:prstGeom>
          <a:noFill/>
          <a:ln w="9525">
            <a:noFill/>
            <a:miter lim="800000"/>
            <a:headEnd/>
            <a:tailEnd/>
          </a:ln>
        </p:spPr>
      </p:pic>
      <p:sp>
        <p:nvSpPr>
          <p:cNvPr id="23554" name="TextBox 3"/>
          <p:cNvSpPr txBox="1">
            <a:spLocks noChangeArrowheads="1"/>
          </p:cNvSpPr>
          <p:nvPr/>
        </p:nvSpPr>
        <p:spPr bwMode="auto">
          <a:xfrm>
            <a:off x="5143500" y="2071688"/>
            <a:ext cx="3786188" cy="1938337"/>
          </a:xfrm>
          <a:prstGeom prst="rect">
            <a:avLst/>
          </a:prstGeom>
          <a:noFill/>
          <a:ln w="9525">
            <a:noFill/>
            <a:miter lim="800000"/>
            <a:headEnd/>
            <a:tailEnd/>
          </a:ln>
        </p:spPr>
        <p:txBody>
          <a:bodyPr>
            <a:spAutoFit/>
          </a:bodyPr>
          <a:lstStyle/>
          <a:p>
            <a:r>
              <a:rPr lang="en-US" sz="2400">
                <a:latin typeface="Calibri" pitchFamily="34" charset="0"/>
              </a:rPr>
              <a:t>The people who suffer on the mines can’t afford to wait too long -</a:t>
            </a:r>
            <a:r>
              <a:rPr lang="en-US" sz="2400" b="1">
                <a:latin typeface="Calibri" pitchFamily="34" charset="0"/>
              </a:rPr>
              <a:t>let’s work together to try and bring in Ethical Trade a reality.</a:t>
            </a:r>
            <a:endParaRPr lang="en-AU" sz="2400" b="1">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28625" y="0"/>
            <a:ext cx="8229600" cy="511175"/>
          </a:xfrm>
        </p:spPr>
        <p:txBody>
          <a:bodyPr/>
          <a:lstStyle/>
          <a:p>
            <a:r>
              <a:rPr lang="en-US" sz="2800" b="1" smtClean="0"/>
              <a:t>JEWELLERY SUPPLY  CHAIN</a:t>
            </a:r>
            <a:endParaRPr lang="en-AU" sz="2800" b="1" smtClean="0"/>
          </a:p>
        </p:txBody>
      </p:sp>
      <p:graphicFrame>
        <p:nvGraphicFramePr>
          <p:cNvPr id="3" name="Diagram 2"/>
          <p:cNvGraphicFramePr/>
          <p:nvPr/>
        </p:nvGraphicFramePr>
        <p:xfrm>
          <a:off x="785786" y="785794"/>
          <a:ext cx="8072494" cy="37862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579" name="TextBox 3"/>
          <p:cNvSpPr txBox="1">
            <a:spLocks noChangeArrowheads="1"/>
          </p:cNvSpPr>
          <p:nvPr/>
        </p:nvSpPr>
        <p:spPr bwMode="auto">
          <a:xfrm>
            <a:off x="500063" y="1285875"/>
            <a:ext cx="1785937" cy="369888"/>
          </a:xfrm>
          <a:prstGeom prst="rect">
            <a:avLst/>
          </a:prstGeom>
          <a:noFill/>
          <a:ln w="9525">
            <a:noFill/>
            <a:miter lim="800000"/>
            <a:headEnd/>
            <a:tailEnd/>
          </a:ln>
        </p:spPr>
        <p:txBody>
          <a:bodyPr>
            <a:spAutoFit/>
          </a:bodyPr>
          <a:lstStyle/>
          <a:p>
            <a:r>
              <a:rPr lang="en-US" b="1">
                <a:latin typeface="Calibri" pitchFamily="34" charset="0"/>
              </a:rPr>
              <a:t>First Tier</a:t>
            </a:r>
            <a:endParaRPr lang="en-AU" b="1">
              <a:latin typeface="Calibri" pitchFamily="34" charset="0"/>
            </a:endParaRPr>
          </a:p>
        </p:txBody>
      </p:sp>
      <p:sp>
        <p:nvSpPr>
          <p:cNvPr id="24580" name="TextBox 4"/>
          <p:cNvSpPr txBox="1">
            <a:spLocks noChangeArrowheads="1"/>
          </p:cNvSpPr>
          <p:nvPr/>
        </p:nvSpPr>
        <p:spPr bwMode="auto">
          <a:xfrm>
            <a:off x="6429375" y="571500"/>
            <a:ext cx="2428875" cy="646113"/>
          </a:xfrm>
          <a:prstGeom prst="rect">
            <a:avLst/>
          </a:prstGeom>
          <a:noFill/>
          <a:ln w="9525">
            <a:noFill/>
            <a:miter lim="800000"/>
            <a:headEnd/>
            <a:tailEnd/>
          </a:ln>
        </p:spPr>
        <p:txBody>
          <a:bodyPr>
            <a:spAutoFit/>
          </a:bodyPr>
          <a:lstStyle/>
          <a:p>
            <a:r>
              <a:rPr lang="en-US" b="1" i="1">
                <a:latin typeface="Calibri" pitchFamily="34" charset="0"/>
              </a:rPr>
              <a:t>What makes a mining operation Ethical?</a:t>
            </a:r>
            <a:endParaRPr lang="en-AU" b="1" i="1">
              <a:latin typeface="Calibri" pitchFamily="34" charset="0"/>
            </a:endParaRPr>
          </a:p>
        </p:txBody>
      </p:sp>
      <p:sp>
        <p:nvSpPr>
          <p:cNvPr id="6" name="TextBox 5"/>
          <p:cNvSpPr txBox="1"/>
          <p:nvPr/>
        </p:nvSpPr>
        <p:spPr>
          <a:xfrm>
            <a:off x="7215206" y="0"/>
            <a:ext cx="571504" cy="1569660"/>
          </a:xfrm>
          <a:prstGeom prst="rect">
            <a:avLst/>
          </a:prstGeom>
          <a:noFill/>
        </p:spPr>
        <p:txBody>
          <a:bodyPr>
            <a:spAutoFit/>
          </a:bodyPr>
          <a:lstStyle/>
          <a:p>
            <a:pPr fontAlgn="auto">
              <a:spcBef>
                <a:spcPts val="0"/>
              </a:spcBef>
              <a:spcAft>
                <a:spcPts val="0"/>
              </a:spcAft>
              <a:defRPr/>
            </a:pPr>
            <a:r>
              <a:rPr lang="en-US" sz="9600" dirty="0">
                <a:solidFill>
                  <a:schemeClr val="accent2">
                    <a:lumMod val="40000"/>
                    <a:lumOff val="60000"/>
                    <a:alpha val="56000"/>
                  </a:schemeClr>
                </a:solidFill>
                <a:latin typeface="+mn-lt"/>
              </a:rPr>
              <a:t>?</a:t>
            </a:r>
            <a:endParaRPr lang="en-AU" sz="9600" dirty="0">
              <a:solidFill>
                <a:schemeClr val="accent2">
                  <a:lumMod val="40000"/>
                  <a:lumOff val="60000"/>
                  <a:alpha val="56000"/>
                </a:schemeClr>
              </a:solidFill>
              <a:latin typeface="+mn-lt"/>
            </a:endParaRPr>
          </a:p>
        </p:txBody>
      </p:sp>
      <p:grpSp>
        <p:nvGrpSpPr>
          <p:cNvPr id="24582" name="Group 22"/>
          <p:cNvGrpSpPr>
            <a:grpSpLocks/>
          </p:cNvGrpSpPr>
          <p:nvPr/>
        </p:nvGrpSpPr>
        <p:grpSpPr bwMode="auto">
          <a:xfrm>
            <a:off x="493713" y="5072063"/>
            <a:ext cx="2220912" cy="1557337"/>
            <a:chOff x="142844" y="5072073"/>
            <a:chExt cx="2221292" cy="1557520"/>
          </a:xfrm>
        </p:grpSpPr>
        <p:sp>
          <p:nvSpPr>
            <p:cNvPr id="24593" name="Rectangle 6"/>
            <p:cNvSpPr>
              <a:spLocks noChangeArrowheads="1"/>
            </p:cNvSpPr>
            <p:nvPr/>
          </p:nvSpPr>
          <p:spPr bwMode="auto">
            <a:xfrm>
              <a:off x="142844" y="5072073"/>
              <a:ext cx="1785950" cy="381001"/>
            </a:xfrm>
            <a:prstGeom prst="rect">
              <a:avLst/>
            </a:prstGeom>
            <a:noFill/>
            <a:ln w="9525">
              <a:noFill/>
              <a:miter lim="800000"/>
              <a:headEnd/>
              <a:tailEnd/>
            </a:ln>
          </p:spPr>
          <p:txBody>
            <a:bodyPr>
              <a:spAutoFit/>
            </a:bodyPr>
            <a:lstStyle/>
            <a:p>
              <a:r>
                <a:rPr lang="en-US">
                  <a:latin typeface="Calibri" pitchFamily="34" charset="0"/>
                </a:rPr>
                <a:t> </a:t>
              </a:r>
              <a:r>
                <a:rPr lang="en-US" sz="1200" b="1">
                  <a:latin typeface="Calibri" pitchFamily="34" charset="0"/>
                </a:rPr>
                <a:t>Labor issues</a:t>
              </a:r>
              <a:endParaRPr lang="en-AU" sz="1200" b="1">
                <a:latin typeface="Calibri" pitchFamily="34" charset="0"/>
              </a:endParaRPr>
            </a:p>
          </p:txBody>
        </p:sp>
        <p:sp>
          <p:nvSpPr>
            <p:cNvPr id="24594" name="Rectangle 7"/>
            <p:cNvSpPr>
              <a:spLocks noChangeArrowheads="1"/>
            </p:cNvSpPr>
            <p:nvPr/>
          </p:nvSpPr>
          <p:spPr bwMode="auto">
            <a:xfrm>
              <a:off x="142844" y="5429264"/>
              <a:ext cx="2221292" cy="1200329"/>
            </a:xfrm>
            <a:prstGeom prst="rect">
              <a:avLst/>
            </a:prstGeom>
            <a:noFill/>
            <a:ln w="9525">
              <a:noFill/>
              <a:miter lim="800000"/>
              <a:headEnd/>
              <a:tailEnd/>
            </a:ln>
          </p:spPr>
          <p:txBody>
            <a:bodyPr>
              <a:spAutoFit/>
            </a:bodyPr>
            <a:lstStyle/>
            <a:p>
              <a:pPr>
                <a:buFont typeface="Wingdings" pitchFamily="2" charset="2"/>
                <a:buChar char="Ø"/>
              </a:pPr>
              <a:r>
                <a:rPr lang="en-US" sz="1200">
                  <a:latin typeface="Calibri" pitchFamily="34" charset="0"/>
                </a:rPr>
                <a:t>  Human Rights </a:t>
              </a:r>
            </a:p>
            <a:p>
              <a:pPr>
                <a:buFont typeface="Wingdings" pitchFamily="2" charset="2"/>
                <a:buChar char="Ø"/>
              </a:pPr>
              <a:r>
                <a:rPr lang="en-US" sz="1200">
                  <a:latin typeface="Calibri" pitchFamily="34" charset="0"/>
                </a:rPr>
                <a:t>  Youth</a:t>
              </a:r>
            </a:p>
            <a:p>
              <a:pPr>
                <a:buFont typeface="Wingdings" pitchFamily="2" charset="2"/>
                <a:buChar char="Ø"/>
              </a:pPr>
              <a:r>
                <a:rPr lang="en-US" sz="1200">
                  <a:latin typeface="Calibri" pitchFamily="34" charset="0"/>
                </a:rPr>
                <a:t>  Wages &amp; Conditions</a:t>
              </a:r>
            </a:p>
            <a:p>
              <a:pPr>
                <a:buFont typeface="Wingdings" pitchFamily="2" charset="2"/>
                <a:buChar char="Ø"/>
              </a:pPr>
              <a:r>
                <a:rPr lang="en-US" sz="1200">
                  <a:latin typeface="Calibri" pitchFamily="34" charset="0"/>
                </a:rPr>
                <a:t>  Safety considerations</a:t>
              </a:r>
            </a:p>
            <a:p>
              <a:pPr>
                <a:buFont typeface="Wingdings" pitchFamily="2" charset="2"/>
                <a:buChar char="Ø"/>
              </a:pPr>
              <a:r>
                <a:rPr lang="en-US" sz="1200">
                  <a:latin typeface="Calibri" pitchFamily="34" charset="0"/>
                </a:rPr>
                <a:t>  Community Benefits</a:t>
              </a:r>
            </a:p>
            <a:p>
              <a:pPr>
                <a:buFont typeface="Wingdings" pitchFamily="2" charset="2"/>
                <a:buChar char="Ø"/>
              </a:pPr>
              <a:r>
                <a:rPr lang="en-US" sz="1200">
                  <a:latin typeface="Calibri" pitchFamily="34" charset="0"/>
                </a:rPr>
                <a:t>  Community displacements</a:t>
              </a:r>
              <a:endParaRPr lang="en-AU" sz="1200">
                <a:latin typeface="Calibri" pitchFamily="34" charset="0"/>
              </a:endParaRPr>
            </a:p>
          </p:txBody>
        </p:sp>
      </p:grpSp>
      <p:grpSp>
        <p:nvGrpSpPr>
          <p:cNvPr id="24583" name="Group 21"/>
          <p:cNvGrpSpPr>
            <a:grpSpLocks/>
          </p:cNvGrpSpPr>
          <p:nvPr/>
        </p:nvGrpSpPr>
        <p:grpSpPr bwMode="auto">
          <a:xfrm>
            <a:off x="2773363" y="5143500"/>
            <a:ext cx="1719262" cy="1258888"/>
            <a:chOff x="2231330" y="5143512"/>
            <a:chExt cx="1719729" cy="1259625"/>
          </a:xfrm>
        </p:grpSpPr>
        <p:sp>
          <p:nvSpPr>
            <p:cNvPr id="24591" name="Rectangle 8"/>
            <p:cNvSpPr>
              <a:spLocks noChangeArrowheads="1"/>
            </p:cNvSpPr>
            <p:nvPr/>
          </p:nvSpPr>
          <p:spPr bwMode="auto">
            <a:xfrm>
              <a:off x="2231330" y="5143512"/>
              <a:ext cx="1697728" cy="285751"/>
            </a:xfrm>
            <a:prstGeom prst="rect">
              <a:avLst/>
            </a:prstGeom>
            <a:noFill/>
            <a:ln w="9525">
              <a:noFill/>
              <a:miter lim="800000"/>
              <a:headEnd/>
              <a:tailEnd/>
            </a:ln>
          </p:spPr>
          <p:txBody>
            <a:bodyPr>
              <a:spAutoFit/>
            </a:bodyPr>
            <a:lstStyle/>
            <a:p>
              <a:r>
                <a:rPr lang="en-US" sz="1200" b="1">
                  <a:latin typeface="Calibri" pitchFamily="34" charset="0"/>
                </a:rPr>
                <a:t>Environmental issues</a:t>
              </a:r>
              <a:endParaRPr lang="en-AU" sz="1200" b="1">
                <a:latin typeface="Calibri" pitchFamily="34" charset="0"/>
              </a:endParaRPr>
            </a:p>
          </p:txBody>
        </p:sp>
        <p:sp>
          <p:nvSpPr>
            <p:cNvPr id="24592" name="Rectangle 9"/>
            <p:cNvSpPr>
              <a:spLocks noChangeArrowheads="1"/>
            </p:cNvSpPr>
            <p:nvPr/>
          </p:nvSpPr>
          <p:spPr bwMode="auto">
            <a:xfrm>
              <a:off x="2244790" y="5572140"/>
              <a:ext cx="1706269" cy="830997"/>
            </a:xfrm>
            <a:prstGeom prst="rect">
              <a:avLst/>
            </a:prstGeom>
            <a:noFill/>
            <a:ln w="9525">
              <a:noFill/>
              <a:miter lim="800000"/>
              <a:headEnd/>
              <a:tailEnd/>
            </a:ln>
          </p:spPr>
          <p:txBody>
            <a:bodyPr>
              <a:spAutoFit/>
            </a:bodyPr>
            <a:lstStyle/>
            <a:p>
              <a:pPr>
                <a:buFont typeface="Wingdings" pitchFamily="2" charset="2"/>
                <a:buChar char="Ø"/>
              </a:pPr>
              <a:r>
                <a:rPr lang="en-US" sz="1200">
                  <a:latin typeface="Calibri" pitchFamily="34" charset="0"/>
                </a:rPr>
                <a:t> Chemical pollution</a:t>
              </a:r>
            </a:p>
            <a:p>
              <a:pPr>
                <a:buFont typeface="Wingdings" pitchFamily="2" charset="2"/>
                <a:buChar char="Ø"/>
              </a:pPr>
              <a:r>
                <a:rPr lang="en-US" sz="1200">
                  <a:latin typeface="Calibri" pitchFamily="34" charset="0"/>
                </a:rPr>
                <a:t>  Landscape scarring</a:t>
              </a:r>
            </a:p>
            <a:p>
              <a:pPr>
                <a:buFont typeface="Wingdings" pitchFamily="2" charset="2"/>
                <a:buChar char="Ø"/>
              </a:pPr>
              <a:r>
                <a:rPr lang="en-US" sz="1200">
                  <a:latin typeface="Calibri" pitchFamily="34" charset="0"/>
                </a:rPr>
                <a:t>  Trees </a:t>
              </a:r>
            </a:p>
            <a:p>
              <a:pPr>
                <a:buFont typeface="Wingdings" pitchFamily="2" charset="2"/>
                <a:buChar char="Ø"/>
              </a:pPr>
              <a:r>
                <a:rPr lang="en-US" sz="1200">
                  <a:latin typeface="Calibri" pitchFamily="34" charset="0"/>
                </a:rPr>
                <a:t>  Wildlife</a:t>
              </a:r>
              <a:endParaRPr lang="en-AU" sz="1200">
                <a:latin typeface="Calibri" pitchFamily="34" charset="0"/>
              </a:endParaRPr>
            </a:p>
          </p:txBody>
        </p:sp>
      </p:grpSp>
      <p:grpSp>
        <p:nvGrpSpPr>
          <p:cNvPr id="24584" name="Group 20"/>
          <p:cNvGrpSpPr>
            <a:grpSpLocks/>
          </p:cNvGrpSpPr>
          <p:nvPr/>
        </p:nvGrpSpPr>
        <p:grpSpPr bwMode="auto">
          <a:xfrm>
            <a:off x="4929188" y="5143500"/>
            <a:ext cx="1866900" cy="1258888"/>
            <a:chOff x="4133953" y="5143512"/>
            <a:chExt cx="1866807" cy="1259625"/>
          </a:xfrm>
        </p:grpSpPr>
        <p:sp>
          <p:nvSpPr>
            <p:cNvPr id="24589" name="Rectangle 10"/>
            <p:cNvSpPr>
              <a:spLocks noChangeArrowheads="1"/>
            </p:cNvSpPr>
            <p:nvPr/>
          </p:nvSpPr>
          <p:spPr bwMode="auto">
            <a:xfrm>
              <a:off x="4176942" y="5143512"/>
              <a:ext cx="1823818" cy="276999"/>
            </a:xfrm>
            <a:prstGeom prst="rect">
              <a:avLst/>
            </a:prstGeom>
            <a:noFill/>
            <a:ln w="9525">
              <a:noFill/>
              <a:miter lim="800000"/>
              <a:headEnd/>
              <a:tailEnd/>
            </a:ln>
          </p:spPr>
          <p:txBody>
            <a:bodyPr>
              <a:spAutoFit/>
            </a:bodyPr>
            <a:lstStyle/>
            <a:p>
              <a:r>
                <a:rPr lang="en-US" sz="1200" b="1">
                  <a:latin typeface="Calibri" pitchFamily="34" charset="0"/>
                </a:rPr>
                <a:t>Who receives the returns</a:t>
              </a:r>
              <a:endParaRPr lang="en-AU" sz="1200" b="1">
                <a:latin typeface="Calibri" pitchFamily="34" charset="0"/>
              </a:endParaRPr>
            </a:p>
          </p:txBody>
        </p:sp>
        <p:sp>
          <p:nvSpPr>
            <p:cNvPr id="24590" name="Rectangle 11"/>
            <p:cNvSpPr>
              <a:spLocks noChangeArrowheads="1"/>
            </p:cNvSpPr>
            <p:nvPr/>
          </p:nvSpPr>
          <p:spPr bwMode="auto">
            <a:xfrm>
              <a:off x="4133953" y="5572140"/>
              <a:ext cx="1823818" cy="830997"/>
            </a:xfrm>
            <a:prstGeom prst="rect">
              <a:avLst/>
            </a:prstGeom>
            <a:noFill/>
            <a:ln w="9525">
              <a:noFill/>
              <a:miter lim="800000"/>
              <a:headEnd/>
              <a:tailEnd/>
            </a:ln>
          </p:spPr>
          <p:txBody>
            <a:bodyPr>
              <a:spAutoFit/>
            </a:bodyPr>
            <a:lstStyle/>
            <a:p>
              <a:pPr>
                <a:buFont typeface="Wingdings" pitchFamily="2" charset="2"/>
                <a:buChar char="Ø"/>
              </a:pPr>
              <a:r>
                <a:rPr lang="en-US" sz="1200">
                  <a:latin typeface="Calibri" pitchFamily="34" charset="0"/>
                </a:rPr>
                <a:t>  Political?</a:t>
              </a:r>
            </a:p>
            <a:p>
              <a:pPr>
                <a:buFont typeface="Wingdings" pitchFamily="2" charset="2"/>
                <a:buChar char="Ø"/>
              </a:pPr>
              <a:r>
                <a:rPr lang="en-US" sz="1200">
                  <a:latin typeface="Calibri" pitchFamily="34" charset="0"/>
                </a:rPr>
                <a:t>  Terrorists?</a:t>
              </a:r>
            </a:p>
            <a:p>
              <a:pPr>
                <a:buFont typeface="Wingdings" pitchFamily="2" charset="2"/>
                <a:buChar char="Ø"/>
              </a:pPr>
              <a:r>
                <a:rPr lang="en-US" sz="1200">
                  <a:latin typeface="Calibri" pitchFamily="34" charset="0"/>
                </a:rPr>
                <a:t>  Smuggling</a:t>
              </a:r>
            </a:p>
            <a:p>
              <a:pPr>
                <a:buFont typeface="Wingdings" pitchFamily="2" charset="2"/>
                <a:buChar char="Ø"/>
              </a:pPr>
              <a:r>
                <a:rPr lang="en-US" sz="1200">
                  <a:latin typeface="Calibri" pitchFamily="34" charset="0"/>
                </a:rPr>
                <a:t>  Money laundering</a:t>
              </a:r>
              <a:endParaRPr lang="en-AU" sz="1200">
                <a:latin typeface="Calibri" pitchFamily="34" charset="0"/>
              </a:endParaRPr>
            </a:p>
          </p:txBody>
        </p:sp>
      </p:grpSp>
      <p:grpSp>
        <p:nvGrpSpPr>
          <p:cNvPr id="24585" name="Group 19"/>
          <p:cNvGrpSpPr>
            <a:grpSpLocks/>
          </p:cNvGrpSpPr>
          <p:nvPr/>
        </p:nvGrpSpPr>
        <p:grpSpPr bwMode="auto">
          <a:xfrm>
            <a:off x="6929438" y="5072063"/>
            <a:ext cx="2071687" cy="1187450"/>
            <a:chOff x="6146064" y="5072074"/>
            <a:chExt cx="1923724" cy="1188187"/>
          </a:xfrm>
        </p:grpSpPr>
        <p:sp>
          <p:nvSpPr>
            <p:cNvPr id="24587" name="Rectangle 12"/>
            <p:cNvSpPr>
              <a:spLocks noChangeArrowheads="1"/>
            </p:cNvSpPr>
            <p:nvPr/>
          </p:nvSpPr>
          <p:spPr bwMode="auto">
            <a:xfrm>
              <a:off x="6146064" y="5072074"/>
              <a:ext cx="1569206" cy="369332"/>
            </a:xfrm>
            <a:prstGeom prst="rect">
              <a:avLst/>
            </a:prstGeom>
            <a:noFill/>
            <a:ln w="9525">
              <a:noFill/>
              <a:miter lim="800000"/>
              <a:headEnd/>
              <a:tailEnd/>
            </a:ln>
          </p:spPr>
          <p:txBody>
            <a:bodyPr>
              <a:spAutoFit/>
            </a:bodyPr>
            <a:lstStyle/>
            <a:p>
              <a:r>
                <a:rPr lang="en-US">
                  <a:latin typeface="Calibri" pitchFamily="34" charset="0"/>
                </a:rPr>
                <a:t> </a:t>
              </a:r>
              <a:r>
                <a:rPr lang="en-US" sz="1200" b="1">
                  <a:latin typeface="Calibri" pitchFamily="34" charset="0"/>
                </a:rPr>
                <a:t>Treatments</a:t>
              </a:r>
              <a:endParaRPr lang="en-AU" sz="1200" b="1">
                <a:latin typeface="Calibri" pitchFamily="34" charset="0"/>
              </a:endParaRPr>
            </a:p>
          </p:txBody>
        </p:sp>
        <p:sp>
          <p:nvSpPr>
            <p:cNvPr id="24588" name="Rectangle 13"/>
            <p:cNvSpPr>
              <a:spLocks noChangeArrowheads="1"/>
            </p:cNvSpPr>
            <p:nvPr/>
          </p:nvSpPr>
          <p:spPr bwMode="auto">
            <a:xfrm>
              <a:off x="6212400" y="5429264"/>
              <a:ext cx="1857388" cy="830997"/>
            </a:xfrm>
            <a:prstGeom prst="rect">
              <a:avLst/>
            </a:prstGeom>
            <a:noFill/>
            <a:ln w="9525">
              <a:noFill/>
              <a:miter lim="800000"/>
              <a:headEnd/>
              <a:tailEnd/>
            </a:ln>
          </p:spPr>
          <p:txBody>
            <a:bodyPr>
              <a:spAutoFit/>
            </a:bodyPr>
            <a:lstStyle/>
            <a:p>
              <a:pPr>
                <a:buFont typeface="Wingdings" pitchFamily="2" charset="2"/>
                <a:buChar char="Ø"/>
              </a:pPr>
              <a:r>
                <a:rPr lang="en-US" sz="1200">
                  <a:latin typeface="Calibri" pitchFamily="34" charset="0"/>
                </a:rPr>
                <a:t>  Disclosure</a:t>
              </a:r>
            </a:p>
            <a:p>
              <a:pPr>
                <a:buFont typeface="Wingdings" pitchFamily="2" charset="2"/>
                <a:buChar char="Ø"/>
              </a:pPr>
              <a:r>
                <a:rPr lang="en-US" sz="1200">
                  <a:latin typeface="Calibri" pitchFamily="34" charset="0"/>
                </a:rPr>
                <a:t>  Safety issues-irradiation</a:t>
              </a:r>
            </a:p>
            <a:p>
              <a:pPr>
                <a:buFont typeface="Wingdings" pitchFamily="2" charset="2"/>
                <a:buChar char="Ø"/>
              </a:pPr>
              <a:r>
                <a:rPr lang="en-US" sz="1200">
                  <a:latin typeface="Calibri" pitchFamily="34" charset="0"/>
                </a:rPr>
                <a:t>  Permanency of treatment</a:t>
              </a:r>
            </a:p>
            <a:p>
              <a:pPr>
                <a:buFont typeface="Wingdings" pitchFamily="2" charset="2"/>
                <a:buChar char="Ø"/>
              </a:pPr>
              <a:r>
                <a:rPr lang="en-US" sz="1200">
                  <a:latin typeface="Calibri" pitchFamily="34" charset="0"/>
                </a:rPr>
                <a:t>  Environmental impact</a:t>
              </a:r>
              <a:endParaRPr lang="en-AU" sz="1200">
                <a:latin typeface="Calibri" pitchFamily="34" charset="0"/>
              </a:endParaRPr>
            </a:p>
          </p:txBody>
        </p:sp>
      </p:grpSp>
      <p:sp>
        <p:nvSpPr>
          <p:cNvPr id="24586" name="TextBox 18"/>
          <p:cNvSpPr txBox="1">
            <a:spLocks noChangeArrowheads="1"/>
          </p:cNvSpPr>
          <p:nvPr/>
        </p:nvSpPr>
        <p:spPr bwMode="auto">
          <a:xfrm>
            <a:off x="2786063" y="4714875"/>
            <a:ext cx="3214687" cy="307975"/>
          </a:xfrm>
          <a:prstGeom prst="rect">
            <a:avLst/>
          </a:prstGeom>
          <a:noFill/>
          <a:ln w="9525">
            <a:noFill/>
            <a:miter lim="800000"/>
            <a:headEnd/>
            <a:tailEnd/>
          </a:ln>
        </p:spPr>
        <p:txBody>
          <a:bodyPr>
            <a:spAutoFit/>
          </a:bodyPr>
          <a:lstStyle/>
          <a:p>
            <a:r>
              <a:rPr lang="en-US" sz="1400">
                <a:latin typeface="Calibri" pitchFamily="34" charset="0"/>
              </a:rPr>
              <a:t>Large Scale Miners-Small Scale Miners</a:t>
            </a:r>
            <a:endParaRPr lang="en-AU" sz="1400">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6" descr="1-world-map-political.gif"/>
          <p:cNvPicPr>
            <a:picLocks noChangeAspect="1"/>
          </p:cNvPicPr>
          <p:nvPr/>
        </p:nvPicPr>
        <p:blipFill>
          <a:blip r:embed="rId2"/>
          <a:srcRect t="4893" b="6219"/>
          <a:stretch>
            <a:fillRect/>
          </a:stretch>
        </p:blipFill>
        <p:spPr bwMode="auto">
          <a:xfrm>
            <a:off x="0" y="142875"/>
            <a:ext cx="9144000" cy="4786313"/>
          </a:xfrm>
          <a:prstGeom prst="rect">
            <a:avLst/>
          </a:prstGeom>
          <a:noFill/>
          <a:ln w="9525">
            <a:noFill/>
            <a:miter lim="800000"/>
            <a:headEnd/>
            <a:tailEnd/>
          </a:ln>
        </p:spPr>
      </p:pic>
      <p:sp>
        <p:nvSpPr>
          <p:cNvPr id="25602" name="TextBox 2"/>
          <p:cNvSpPr txBox="1">
            <a:spLocks noChangeArrowheads="1"/>
          </p:cNvSpPr>
          <p:nvPr/>
        </p:nvSpPr>
        <p:spPr bwMode="auto">
          <a:xfrm>
            <a:off x="2571750" y="5286375"/>
            <a:ext cx="3929063" cy="1323975"/>
          </a:xfrm>
          <a:prstGeom prst="rect">
            <a:avLst/>
          </a:prstGeom>
          <a:noFill/>
          <a:ln w="9525">
            <a:noFill/>
            <a:miter lim="800000"/>
            <a:headEnd/>
            <a:tailEnd/>
          </a:ln>
        </p:spPr>
        <p:txBody>
          <a:bodyPr>
            <a:spAutoFit/>
          </a:bodyPr>
          <a:lstStyle/>
          <a:p>
            <a:r>
              <a:rPr lang="en-US" sz="3200">
                <a:latin typeface="Calibri" pitchFamily="34" charset="0"/>
              </a:rPr>
              <a:t>203 Sovereign States</a:t>
            </a:r>
          </a:p>
          <a:p>
            <a:r>
              <a:rPr lang="en-US" sz="1600">
                <a:latin typeface="Calibri" pitchFamily="34" charset="0"/>
              </a:rPr>
              <a:t>Different Cultures</a:t>
            </a:r>
          </a:p>
          <a:p>
            <a:r>
              <a:rPr lang="en-US" sz="1600">
                <a:latin typeface="Calibri" pitchFamily="34" charset="0"/>
              </a:rPr>
              <a:t>Different Standards</a:t>
            </a:r>
          </a:p>
          <a:p>
            <a:r>
              <a:rPr lang="en-US" sz="1600">
                <a:latin typeface="Calibri" pitchFamily="34" charset="0"/>
              </a:rPr>
              <a:t>Different Rules</a:t>
            </a:r>
            <a:endParaRPr lang="en-AU" sz="1600">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1290</TotalTime>
  <Words>792</Words>
  <Application>Microsoft Office PowerPoint</Application>
  <PresentationFormat>Affichage à l'écran (4:3)</PresentationFormat>
  <Paragraphs>230</Paragraphs>
  <Slides>33</Slides>
  <Notes>1</Notes>
  <HiddenSlides>0</HiddenSlides>
  <MMClips>0</MMClips>
  <ScaleCrop>false</ScaleCrop>
  <HeadingPairs>
    <vt:vector size="6" baseType="variant">
      <vt:variant>
        <vt:lpstr>Polices utilisées</vt:lpstr>
      </vt:variant>
      <vt:variant>
        <vt:i4>5</vt:i4>
      </vt:variant>
      <vt:variant>
        <vt:lpstr>Modèle de conception</vt:lpstr>
      </vt:variant>
      <vt:variant>
        <vt:i4>2</vt:i4>
      </vt:variant>
      <vt:variant>
        <vt:lpstr>Titres des diapositives</vt:lpstr>
      </vt:variant>
      <vt:variant>
        <vt:i4>33</vt:i4>
      </vt:variant>
    </vt:vector>
  </HeadingPairs>
  <TitlesOfParts>
    <vt:vector size="40" baseType="lpstr">
      <vt:lpstr>Calibri</vt:lpstr>
      <vt:lpstr>Arial</vt:lpstr>
      <vt:lpstr>Wingdings</vt:lpstr>
      <vt:lpstr>Arial Black</vt:lpstr>
      <vt:lpstr>Times New Roman</vt:lpstr>
      <vt:lpstr>Office Theme</vt:lpstr>
      <vt:lpstr>Office Theme</vt:lpstr>
      <vt:lpstr>Diapositive 1</vt:lpstr>
      <vt:lpstr>Diapositive 2</vt:lpstr>
      <vt:lpstr>Diapositive 3</vt:lpstr>
      <vt:lpstr>Diapositive 4</vt:lpstr>
      <vt:lpstr>Diapositive 5</vt:lpstr>
      <vt:lpstr>Diapositive 6</vt:lpstr>
      <vt:lpstr>Diapositive 7</vt:lpstr>
      <vt:lpstr>JEWELLERY SUPPLY  CHAIN</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OPAL</dc:creator>
  <cp:lastModifiedBy>Alain NEPLAZ</cp:lastModifiedBy>
  <cp:revision>144</cp:revision>
  <dcterms:created xsi:type="dcterms:W3CDTF">2009-05-27T06:14:59Z</dcterms:created>
  <dcterms:modified xsi:type="dcterms:W3CDTF">2010-03-16T10:27:50Z</dcterms:modified>
</cp:coreProperties>
</file>