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62" r:id="rId5"/>
    <p:sldId id="259" r:id="rId6"/>
    <p:sldId id="263" r:id="rId7"/>
    <p:sldId id="287" r:id="rId8"/>
    <p:sldId id="288" r:id="rId9"/>
    <p:sldId id="265" r:id="rId10"/>
    <p:sldId id="266" r:id="rId11"/>
    <p:sldId id="267" r:id="rId12"/>
    <p:sldId id="298" r:id="rId13"/>
    <p:sldId id="269" r:id="rId14"/>
    <p:sldId id="272" r:id="rId15"/>
    <p:sldId id="271" r:id="rId16"/>
    <p:sldId id="274" r:id="rId17"/>
    <p:sldId id="273" r:id="rId18"/>
    <p:sldId id="297" r:id="rId19"/>
    <p:sldId id="268" r:id="rId20"/>
    <p:sldId id="277" r:id="rId21"/>
    <p:sldId id="308" r:id="rId22"/>
    <p:sldId id="279" r:id="rId23"/>
    <p:sldId id="305" r:id="rId24"/>
    <p:sldId id="283" r:id="rId25"/>
    <p:sldId id="290" r:id="rId26"/>
    <p:sldId id="291" r:id="rId27"/>
    <p:sldId id="301" r:id="rId28"/>
    <p:sldId id="302" r:id="rId29"/>
    <p:sldId id="303" r:id="rId30"/>
    <p:sldId id="306" r:id="rId31"/>
    <p:sldId id="304" r:id="rId32"/>
    <p:sldId id="30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chael\AppData\Local\Microsoft\Windows\Temporary%20Internet%20Files\Content.Outlook\PVVYIT2Y\FSC%20COC%202005%20-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 sz="3600" b="0" dirty="0"/>
              <a:t>FSC </a:t>
            </a:r>
            <a:r>
              <a:rPr lang="en-US" sz="3600" b="0" dirty="0" smtClean="0"/>
              <a:t>‘Chain-of-Custody’ </a:t>
            </a:r>
            <a:r>
              <a:rPr lang="en-US" sz="3600" b="0" dirty="0"/>
              <a:t>Certificates</a:t>
            </a:r>
          </a:p>
        </c:rich>
      </c:tx>
      <c:layout>
        <c:manualLayout>
          <c:xMode val="edge"/>
          <c:yMode val="edge"/>
          <c:x val="5.7057423896779362E-2"/>
          <c:y val="3.6016949152542402E-2"/>
        </c:manualLayout>
      </c:layout>
    </c:title>
    <c:plotArea>
      <c:layout>
        <c:manualLayout>
          <c:layoutTarget val="inner"/>
          <c:xMode val="edge"/>
          <c:yMode val="edge"/>
          <c:x val="0.13366885389326341"/>
          <c:y val="0.19480351414406541"/>
          <c:w val="0.42592629046369296"/>
          <c:h val="0.51332057451151969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Sheet1!$B$2:$B$138</c:f>
              <c:numCache>
                <c:formatCode>yyyy\-mm\-dd;@</c:formatCode>
                <c:ptCount val="137"/>
                <c:pt idx="0">
                  <c:v>38353</c:v>
                </c:pt>
                <c:pt idx="1">
                  <c:v>38367</c:v>
                </c:pt>
                <c:pt idx="2">
                  <c:v>38384</c:v>
                </c:pt>
                <c:pt idx="3">
                  <c:v>38398</c:v>
                </c:pt>
                <c:pt idx="4">
                  <c:v>38412</c:v>
                </c:pt>
                <c:pt idx="5">
                  <c:v>38426</c:v>
                </c:pt>
                <c:pt idx="6">
                  <c:v>38443</c:v>
                </c:pt>
                <c:pt idx="7">
                  <c:v>38457</c:v>
                </c:pt>
                <c:pt idx="8">
                  <c:v>38473</c:v>
                </c:pt>
                <c:pt idx="9">
                  <c:v>38487</c:v>
                </c:pt>
                <c:pt idx="10">
                  <c:v>38504</c:v>
                </c:pt>
                <c:pt idx="11">
                  <c:v>38518</c:v>
                </c:pt>
                <c:pt idx="12">
                  <c:v>38534</c:v>
                </c:pt>
                <c:pt idx="13">
                  <c:v>38548</c:v>
                </c:pt>
                <c:pt idx="14">
                  <c:v>38565</c:v>
                </c:pt>
                <c:pt idx="15">
                  <c:v>38579</c:v>
                </c:pt>
                <c:pt idx="16">
                  <c:v>38596</c:v>
                </c:pt>
                <c:pt idx="17">
                  <c:v>38610</c:v>
                </c:pt>
                <c:pt idx="18">
                  <c:v>38626</c:v>
                </c:pt>
                <c:pt idx="19">
                  <c:v>38640</c:v>
                </c:pt>
                <c:pt idx="20">
                  <c:v>38657</c:v>
                </c:pt>
                <c:pt idx="21">
                  <c:v>38671</c:v>
                </c:pt>
                <c:pt idx="22">
                  <c:v>38687</c:v>
                </c:pt>
                <c:pt idx="23">
                  <c:v>38701</c:v>
                </c:pt>
                <c:pt idx="24">
                  <c:v>38718</c:v>
                </c:pt>
                <c:pt idx="25">
                  <c:v>38732</c:v>
                </c:pt>
                <c:pt idx="26">
                  <c:v>38749</c:v>
                </c:pt>
                <c:pt idx="27">
                  <c:v>38763</c:v>
                </c:pt>
                <c:pt idx="28">
                  <c:v>38777</c:v>
                </c:pt>
                <c:pt idx="29">
                  <c:v>38791</c:v>
                </c:pt>
                <c:pt idx="30">
                  <c:v>38808</c:v>
                </c:pt>
                <c:pt idx="31">
                  <c:v>38822</c:v>
                </c:pt>
                <c:pt idx="32">
                  <c:v>38838</c:v>
                </c:pt>
                <c:pt idx="33">
                  <c:v>38852</c:v>
                </c:pt>
                <c:pt idx="34">
                  <c:v>38869</c:v>
                </c:pt>
                <c:pt idx="35">
                  <c:v>38883</c:v>
                </c:pt>
                <c:pt idx="36">
                  <c:v>38899</c:v>
                </c:pt>
                <c:pt idx="37">
                  <c:v>38913</c:v>
                </c:pt>
                <c:pt idx="38">
                  <c:v>38930</c:v>
                </c:pt>
                <c:pt idx="39">
                  <c:v>38944</c:v>
                </c:pt>
                <c:pt idx="40">
                  <c:v>38961</c:v>
                </c:pt>
                <c:pt idx="41">
                  <c:v>38975</c:v>
                </c:pt>
                <c:pt idx="42">
                  <c:v>38991</c:v>
                </c:pt>
                <c:pt idx="43">
                  <c:v>39005</c:v>
                </c:pt>
                <c:pt idx="44">
                  <c:v>39022</c:v>
                </c:pt>
                <c:pt idx="45">
                  <c:v>39036</c:v>
                </c:pt>
                <c:pt idx="46">
                  <c:v>39052</c:v>
                </c:pt>
                <c:pt idx="47">
                  <c:v>39066</c:v>
                </c:pt>
                <c:pt idx="48">
                  <c:v>39083</c:v>
                </c:pt>
                <c:pt idx="49">
                  <c:v>39097</c:v>
                </c:pt>
                <c:pt idx="50">
                  <c:v>39114</c:v>
                </c:pt>
                <c:pt idx="51">
                  <c:v>39128</c:v>
                </c:pt>
                <c:pt idx="52">
                  <c:v>39142</c:v>
                </c:pt>
                <c:pt idx="53">
                  <c:v>39156</c:v>
                </c:pt>
                <c:pt idx="54">
                  <c:v>39173</c:v>
                </c:pt>
                <c:pt idx="55">
                  <c:v>39187</c:v>
                </c:pt>
                <c:pt idx="56">
                  <c:v>39203</c:v>
                </c:pt>
                <c:pt idx="57">
                  <c:v>39217</c:v>
                </c:pt>
                <c:pt idx="58">
                  <c:v>39234</c:v>
                </c:pt>
                <c:pt idx="59">
                  <c:v>39248</c:v>
                </c:pt>
                <c:pt idx="60">
                  <c:v>39264</c:v>
                </c:pt>
                <c:pt idx="61">
                  <c:v>39278</c:v>
                </c:pt>
                <c:pt idx="62">
                  <c:v>39295</c:v>
                </c:pt>
                <c:pt idx="63">
                  <c:v>39309</c:v>
                </c:pt>
                <c:pt idx="64">
                  <c:v>39326</c:v>
                </c:pt>
                <c:pt idx="65">
                  <c:v>39340</c:v>
                </c:pt>
                <c:pt idx="66">
                  <c:v>39356</c:v>
                </c:pt>
                <c:pt idx="67">
                  <c:v>39370</c:v>
                </c:pt>
                <c:pt idx="68">
                  <c:v>39387</c:v>
                </c:pt>
                <c:pt idx="69">
                  <c:v>39401</c:v>
                </c:pt>
                <c:pt idx="70">
                  <c:v>39417</c:v>
                </c:pt>
                <c:pt idx="71">
                  <c:v>39431</c:v>
                </c:pt>
                <c:pt idx="72">
                  <c:v>39448</c:v>
                </c:pt>
                <c:pt idx="73">
                  <c:v>39462</c:v>
                </c:pt>
                <c:pt idx="74">
                  <c:v>39479</c:v>
                </c:pt>
                <c:pt idx="75">
                  <c:v>39493</c:v>
                </c:pt>
                <c:pt idx="76">
                  <c:v>39508</c:v>
                </c:pt>
                <c:pt idx="77">
                  <c:v>39522</c:v>
                </c:pt>
                <c:pt idx="78">
                  <c:v>39539</c:v>
                </c:pt>
                <c:pt idx="79">
                  <c:v>39553</c:v>
                </c:pt>
                <c:pt idx="80">
                  <c:v>39569</c:v>
                </c:pt>
                <c:pt idx="81">
                  <c:v>39583</c:v>
                </c:pt>
                <c:pt idx="82">
                  <c:v>39600</c:v>
                </c:pt>
                <c:pt idx="83">
                  <c:v>39614</c:v>
                </c:pt>
                <c:pt idx="84">
                  <c:v>39630</c:v>
                </c:pt>
                <c:pt idx="85">
                  <c:v>39644</c:v>
                </c:pt>
                <c:pt idx="86">
                  <c:v>39661</c:v>
                </c:pt>
                <c:pt idx="87">
                  <c:v>39675</c:v>
                </c:pt>
                <c:pt idx="88">
                  <c:v>39692</c:v>
                </c:pt>
                <c:pt idx="89">
                  <c:v>39706</c:v>
                </c:pt>
                <c:pt idx="90">
                  <c:v>39722</c:v>
                </c:pt>
                <c:pt idx="91">
                  <c:v>39736</c:v>
                </c:pt>
                <c:pt idx="92">
                  <c:v>39753</c:v>
                </c:pt>
                <c:pt idx="93">
                  <c:v>39767</c:v>
                </c:pt>
                <c:pt idx="94">
                  <c:v>39783</c:v>
                </c:pt>
                <c:pt idx="95">
                  <c:v>39797</c:v>
                </c:pt>
                <c:pt idx="96">
                  <c:v>39814</c:v>
                </c:pt>
                <c:pt idx="97">
                  <c:v>39828</c:v>
                </c:pt>
                <c:pt idx="98">
                  <c:v>39845</c:v>
                </c:pt>
                <c:pt idx="99">
                  <c:v>39859</c:v>
                </c:pt>
                <c:pt idx="100">
                  <c:v>39873</c:v>
                </c:pt>
                <c:pt idx="101">
                  <c:v>39887</c:v>
                </c:pt>
                <c:pt idx="102">
                  <c:v>39904</c:v>
                </c:pt>
                <c:pt idx="103">
                  <c:v>39918</c:v>
                </c:pt>
                <c:pt idx="104">
                  <c:v>39934</c:v>
                </c:pt>
                <c:pt idx="105">
                  <c:v>39948</c:v>
                </c:pt>
                <c:pt idx="106">
                  <c:v>39965</c:v>
                </c:pt>
                <c:pt idx="107">
                  <c:v>39979</c:v>
                </c:pt>
                <c:pt idx="108">
                  <c:v>39995</c:v>
                </c:pt>
                <c:pt idx="109">
                  <c:v>40009</c:v>
                </c:pt>
                <c:pt idx="110">
                  <c:v>40026</c:v>
                </c:pt>
                <c:pt idx="111">
                  <c:v>40040</c:v>
                </c:pt>
                <c:pt idx="112">
                  <c:v>40057</c:v>
                </c:pt>
                <c:pt idx="113">
                  <c:v>40071</c:v>
                </c:pt>
                <c:pt idx="114">
                  <c:v>40087</c:v>
                </c:pt>
                <c:pt idx="115">
                  <c:v>40101</c:v>
                </c:pt>
                <c:pt idx="116">
                  <c:v>40118</c:v>
                </c:pt>
                <c:pt idx="117">
                  <c:v>40132</c:v>
                </c:pt>
                <c:pt idx="118">
                  <c:v>40148</c:v>
                </c:pt>
                <c:pt idx="119">
                  <c:v>40162</c:v>
                </c:pt>
                <c:pt idx="120">
                  <c:v>40179</c:v>
                </c:pt>
                <c:pt idx="121">
                  <c:v>40193</c:v>
                </c:pt>
                <c:pt idx="122">
                  <c:v>40210</c:v>
                </c:pt>
                <c:pt idx="123">
                  <c:v>40224</c:v>
                </c:pt>
                <c:pt idx="124">
                  <c:v>40238</c:v>
                </c:pt>
                <c:pt idx="125">
                  <c:v>40252</c:v>
                </c:pt>
                <c:pt idx="126">
                  <c:v>40269</c:v>
                </c:pt>
                <c:pt idx="127">
                  <c:v>40283</c:v>
                </c:pt>
                <c:pt idx="128">
                  <c:v>40299</c:v>
                </c:pt>
                <c:pt idx="129">
                  <c:v>40313</c:v>
                </c:pt>
                <c:pt idx="130">
                  <c:v>40330</c:v>
                </c:pt>
                <c:pt idx="131">
                  <c:v>40344</c:v>
                </c:pt>
                <c:pt idx="132">
                  <c:v>40360</c:v>
                </c:pt>
                <c:pt idx="133">
                  <c:v>40374</c:v>
                </c:pt>
                <c:pt idx="134">
                  <c:v>40391</c:v>
                </c:pt>
                <c:pt idx="135">
                  <c:v>40405</c:v>
                </c:pt>
                <c:pt idx="136">
                  <c:v>40422</c:v>
                </c:pt>
              </c:numCache>
            </c:numRef>
          </c:cat>
          <c:val>
            <c:numRef>
              <c:f>Sheet1!$A$2:$A$139</c:f>
              <c:numCache>
                <c:formatCode>#,##0</c:formatCode>
                <c:ptCount val="138"/>
                <c:pt idx="0">
                  <c:v>3340</c:v>
                </c:pt>
                <c:pt idx="1">
                  <c:v>3372</c:v>
                </c:pt>
                <c:pt idx="2">
                  <c:v>3407</c:v>
                </c:pt>
                <c:pt idx="3">
                  <c:v>3439</c:v>
                </c:pt>
                <c:pt idx="4">
                  <c:v>3472</c:v>
                </c:pt>
                <c:pt idx="5">
                  <c:v>3503</c:v>
                </c:pt>
                <c:pt idx="6">
                  <c:v>3548</c:v>
                </c:pt>
                <c:pt idx="7">
                  <c:v>3585</c:v>
                </c:pt>
                <c:pt idx="8">
                  <c:v>3615</c:v>
                </c:pt>
                <c:pt idx="9">
                  <c:v>3635</c:v>
                </c:pt>
                <c:pt idx="10">
                  <c:v>3703</c:v>
                </c:pt>
                <c:pt idx="11">
                  <c:v>3726</c:v>
                </c:pt>
                <c:pt idx="12">
                  <c:v>3761</c:v>
                </c:pt>
                <c:pt idx="13">
                  <c:v>3819</c:v>
                </c:pt>
                <c:pt idx="14">
                  <c:v>3856</c:v>
                </c:pt>
                <c:pt idx="15">
                  <c:v>3880</c:v>
                </c:pt>
                <c:pt idx="16">
                  <c:v>3912</c:v>
                </c:pt>
                <c:pt idx="17">
                  <c:v>3935</c:v>
                </c:pt>
                <c:pt idx="18">
                  <c:v>3991</c:v>
                </c:pt>
                <c:pt idx="19">
                  <c:v>4044</c:v>
                </c:pt>
                <c:pt idx="20">
                  <c:v>4099</c:v>
                </c:pt>
                <c:pt idx="21">
                  <c:v>4130</c:v>
                </c:pt>
                <c:pt idx="22">
                  <c:v>4184</c:v>
                </c:pt>
                <c:pt idx="23">
                  <c:v>4241</c:v>
                </c:pt>
                <c:pt idx="24">
                  <c:v>4236</c:v>
                </c:pt>
                <c:pt idx="25">
                  <c:v>4281</c:v>
                </c:pt>
                <c:pt idx="26">
                  <c:v>4348</c:v>
                </c:pt>
                <c:pt idx="27">
                  <c:v>4382</c:v>
                </c:pt>
                <c:pt idx="28">
                  <c:v>4454</c:v>
                </c:pt>
                <c:pt idx="29">
                  <c:v>4500</c:v>
                </c:pt>
                <c:pt idx="30">
                  <c:v>4566</c:v>
                </c:pt>
                <c:pt idx="31">
                  <c:v>4620</c:v>
                </c:pt>
                <c:pt idx="32">
                  <c:v>4689</c:v>
                </c:pt>
                <c:pt idx="33">
                  <c:v>4726</c:v>
                </c:pt>
                <c:pt idx="34">
                  <c:v>4828</c:v>
                </c:pt>
                <c:pt idx="35">
                  <c:v>4876</c:v>
                </c:pt>
                <c:pt idx="36">
                  <c:v>4952</c:v>
                </c:pt>
                <c:pt idx="37">
                  <c:v>4994</c:v>
                </c:pt>
                <c:pt idx="38">
                  <c:v>5088</c:v>
                </c:pt>
                <c:pt idx="39">
                  <c:v>5108</c:v>
                </c:pt>
                <c:pt idx="40">
                  <c:v>5182</c:v>
                </c:pt>
                <c:pt idx="41">
                  <c:v>5236</c:v>
                </c:pt>
                <c:pt idx="42">
                  <c:v>5297</c:v>
                </c:pt>
                <c:pt idx="43">
                  <c:v>5343</c:v>
                </c:pt>
                <c:pt idx="44">
                  <c:v>5406</c:v>
                </c:pt>
                <c:pt idx="45">
                  <c:v>5468</c:v>
                </c:pt>
                <c:pt idx="46">
                  <c:v>5512</c:v>
                </c:pt>
                <c:pt idx="47">
                  <c:v>5572</c:v>
                </c:pt>
                <c:pt idx="48">
                  <c:v>5428</c:v>
                </c:pt>
                <c:pt idx="49">
                  <c:v>5470</c:v>
                </c:pt>
                <c:pt idx="50">
                  <c:v>5503</c:v>
                </c:pt>
                <c:pt idx="51">
                  <c:v>5612</c:v>
                </c:pt>
                <c:pt idx="52">
                  <c:v>5713</c:v>
                </c:pt>
                <c:pt idx="53">
                  <c:v>5742</c:v>
                </c:pt>
                <c:pt idx="54">
                  <c:v>5753</c:v>
                </c:pt>
                <c:pt idx="55">
                  <c:v>5824</c:v>
                </c:pt>
                <c:pt idx="56">
                  <c:v>5980</c:v>
                </c:pt>
                <c:pt idx="57">
                  <c:v>6077</c:v>
                </c:pt>
                <c:pt idx="58">
                  <c:v>6090</c:v>
                </c:pt>
                <c:pt idx="59">
                  <c:v>6201</c:v>
                </c:pt>
                <c:pt idx="60">
                  <c:v>6281</c:v>
                </c:pt>
                <c:pt idx="61">
                  <c:v>6433</c:v>
                </c:pt>
                <c:pt idx="62">
                  <c:v>6556</c:v>
                </c:pt>
                <c:pt idx="63">
                  <c:v>6652</c:v>
                </c:pt>
                <c:pt idx="64">
                  <c:v>6980</c:v>
                </c:pt>
                <c:pt idx="65">
                  <c:v>7070</c:v>
                </c:pt>
                <c:pt idx="66">
                  <c:v>7191</c:v>
                </c:pt>
                <c:pt idx="67">
                  <c:v>7305</c:v>
                </c:pt>
                <c:pt idx="68">
                  <c:v>7421</c:v>
                </c:pt>
                <c:pt idx="69">
                  <c:v>7577</c:v>
                </c:pt>
                <c:pt idx="70">
                  <c:v>7682</c:v>
                </c:pt>
                <c:pt idx="71">
                  <c:v>7756</c:v>
                </c:pt>
                <c:pt idx="72">
                  <c:v>7812</c:v>
                </c:pt>
                <c:pt idx="73">
                  <c:v>7915</c:v>
                </c:pt>
                <c:pt idx="74">
                  <c:v>8137</c:v>
                </c:pt>
                <c:pt idx="75">
                  <c:v>8248</c:v>
                </c:pt>
                <c:pt idx="76">
                  <c:v>8398</c:v>
                </c:pt>
                <c:pt idx="77">
                  <c:v>8614</c:v>
                </c:pt>
                <c:pt idx="78">
                  <c:v>8851</c:v>
                </c:pt>
                <c:pt idx="79">
                  <c:v>9068</c:v>
                </c:pt>
                <c:pt idx="80">
                  <c:v>9230</c:v>
                </c:pt>
                <c:pt idx="81">
                  <c:v>9386</c:v>
                </c:pt>
                <c:pt idx="82">
                  <c:v>9579</c:v>
                </c:pt>
                <c:pt idx="83">
                  <c:v>9744</c:v>
                </c:pt>
                <c:pt idx="84">
                  <c:v>9916</c:v>
                </c:pt>
                <c:pt idx="85">
                  <c:v>10103</c:v>
                </c:pt>
                <c:pt idx="86">
                  <c:v>10339</c:v>
                </c:pt>
                <c:pt idx="87">
                  <c:v>10514</c:v>
                </c:pt>
                <c:pt idx="88">
                  <c:v>10691</c:v>
                </c:pt>
                <c:pt idx="89">
                  <c:v>10799</c:v>
                </c:pt>
                <c:pt idx="90">
                  <c:v>10999</c:v>
                </c:pt>
                <c:pt idx="91">
                  <c:v>11164</c:v>
                </c:pt>
                <c:pt idx="92">
                  <c:v>11451</c:v>
                </c:pt>
                <c:pt idx="93">
                  <c:v>11574</c:v>
                </c:pt>
                <c:pt idx="94">
                  <c:v>11779</c:v>
                </c:pt>
                <c:pt idx="95">
                  <c:v>11895</c:v>
                </c:pt>
                <c:pt idx="96">
                  <c:v>11982</c:v>
                </c:pt>
                <c:pt idx="97">
                  <c:v>12201</c:v>
                </c:pt>
                <c:pt idx="98">
                  <c:v>12418</c:v>
                </c:pt>
                <c:pt idx="99">
                  <c:v>12579</c:v>
                </c:pt>
                <c:pt idx="100">
                  <c:v>12741</c:v>
                </c:pt>
                <c:pt idx="101">
                  <c:v>12902</c:v>
                </c:pt>
                <c:pt idx="102">
                  <c:v>13132</c:v>
                </c:pt>
                <c:pt idx="103">
                  <c:v>13238</c:v>
                </c:pt>
                <c:pt idx="104">
                  <c:v>13430</c:v>
                </c:pt>
                <c:pt idx="105">
                  <c:v>13556</c:v>
                </c:pt>
                <c:pt idx="106">
                  <c:v>13738</c:v>
                </c:pt>
                <c:pt idx="107">
                  <c:v>13899</c:v>
                </c:pt>
                <c:pt idx="108">
                  <c:v>14054</c:v>
                </c:pt>
                <c:pt idx="109">
                  <c:v>14230</c:v>
                </c:pt>
                <c:pt idx="110">
                  <c:v>14463</c:v>
                </c:pt>
                <c:pt idx="111">
                  <c:v>14631</c:v>
                </c:pt>
                <c:pt idx="112">
                  <c:v>14826</c:v>
                </c:pt>
                <c:pt idx="113">
                  <c:v>14895</c:v>
                </c:pt>
                <c:pt idx="114">
                  <c:v>15049</c:v>
                </c:pt>
                <c:pt idx="115">
                  <c:v>15204</c:v>
                </c:pt>
                <c:pt idx="116">
                  <c:v>15395</c:v>
                </c:pt>
                <c:pt idx="117">
                  <c:v>15480</c:v>
                </c:pt>
                <c:pt idx="118">
                  <c:v>15549</c:v>
                </c:pt>
                <c:pt idx="119">
                  <c:v>15713</c:v>
                </c:pt>
                <c:pt idx="120">
                  <c:v>15722</c:v>
                </c:pt>
                <c:pt idx="121">
                  <c:v>15827</c:v>
                </c:pt>
                <c:pt idx="122">
                  <c:v>16052</c:v>
                </c:pt>
                <c:pt idx="123">
                  <c:v>16256</c:v>
                </c:pt>
                <c:pt idx="124">
                  <c:v>16422</c:v>
                </c:pt>
                <c:pt idx="125">
                  <c:v>16569</c:v>
                </c:pt>
                <c:pt idx="126">
                  <c:v>16823</c:v>
                </c:pt>
                <c:pt idx="127">
                  <c:v>16991</c:v>
                </c:pt>
                <c:pt idx="128">
                  <c:v>17243</c:v>
                </c:pt>
                <c:pt idx="129">
                  <c:v>17384</c:v>
                </c:pt>
                <c:pt idx="130">
                  <c:v>17575</c:v>
                </c:pt>
                <c:pt idx="131">
                  <c:v>17804</c:v>
                </c:pt>
                <c:pt idx="132">
                  <c:v>17871</c:v>
                </c:pt>
                <c:pt idx="133">
                  <c:v>18095</c:v>
                </c:pt>
                <c:pt idx="134">
                  <c:v>18316</c:v>
                </c:pt>
                <c:pt idx="135">
                  <c:v>18457</c:v>
                </c:pt>
                <c:pt idx="136">
                  <c:v>18606</c:v>
                </c:pt>
              </c:numCache>
            </c:numRef>
          </c:val>
        </c:ser>
        <c:marker val="1"/>
        <c:axId val="122487168"/>
        <c:axId val="122489088"/>
      </c:lineChart>
      <c:dateAx>
        <c:axId val="122487168"/>
        <c:scaling>
          <c:orientation val="minMax"/>
        </c:scaling>
        <c:axPos val="b"/>
        <c:numFmt formatCode="yyyy\-mm\-dd;@" sourceLinked="1"/>
        <c:majorTickMark val="none"/>
        <c:tickLblPos val="nextTo"/>
        <c:crossAx val="122489088"/>
        <c:crosses val="autoZero"/>
        <c:auto val="1"/>
        <c:lblOffset val="100"/>
      </c:dateAx>
      <c:valAx>
        <c:axId val="122489088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1224871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0.57944</cdr:x>
      <cdr:y>0.18644</cdr:y>
    </cdr:from>
    <cdr:to>
      <cdr:x>0.99065</cdr:x>
      <cdr:y>0.98305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838200"/>
          <a:ext cx="3352799" cy="358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        </a:t>
          </a:r>
          <a:r>
            <a:rPr lang="en-US" sz="2800" u="sng" dirty="0" smtClean="0"/>
            <a:t>Annual growth</a:t>
          </a:r>
          <a:r>
            <a:rPr lang="en-US" sz="2400" dirty="0" smtClean="0"/>
            <a:t/>
          </a:r>
          <a:br>
            <a:rPr lang="en-US" sz="2400" dirty="0" smtClean="0"/>
          </a:br>
          <a:r>
            <a:rPr lang="en-US" sz="2400" b="1" dirty="0" smtClean="0"/>
            <a:t>                              </a:t>
          </a:r>
          <a:r>
            <a:rPr lang="en-US" sz="1800" b="1" dirty="0" smtClean="0"/>
            <a:t>Net New </a:t>
          </a:r>
          <a:endParaRPr lang="en-US" sz="2400" b="1" dirty="0" smtClean="0"/>
        </a:p>
        <a:p xmlns:a="http://schemas.openxmlformats.org/drawingml/2006/main">
          <a:r>
            <a:rPr lang="en-US" sz="2000" b="1" dirty="0"/>
            <a:t> </a:t>
          </a:r>
          <a:r>
            <a:rPr lang="en-US" sz="2000" b="1" dirty="0" smtClean="0"/>
            <a:t>                    (pct)  </a:t>
          </a:r>
          <a:r>
            <a:rPr lang="en-US" sz="2000" b="1" dirty="0"/>
            <a:t> </a:t>
          </a:r>
          <a:r>
            <a:rPr lang="en-US" sz="2000" b="1" dirty="0" smtClean="0"/>
            <a:t>      </a:t>
          </a:r>
          <a:r>
            <a:rPr lang="en-US" sz="2000" b="1" dirty="0" err="1" smtClean="0"/>
            <a:t>CoC</a:t>
          </a:r>
          <a:endParaRPr lang="en-US" sz="2000" b="1" dirty="0" smtClean="0"/>
        </a:p>
        <a:p xmlns:a="http://schemas.openxmlformats.org/drawingml/2006/main">
          <a:pPr lvl="1">
            <a:buFont typeface="Courier New" pitchFamily="49" charset="0"/>
            <a:buChar char="o"/>
          </a:pPr>
          <a:r>
            <a:rPr lang="en-US" sz="1800" b="1" dirty="0"/>
            <a:t> </a:t>
          </a:r>
          <a:r>
            <a:rPr lang="en-US" sz="1800" b="1" dirty="0" smtClean="0"/>
            <a:t>2005 = 24.0%    ( 896)</a:t>
          </a:r>
        </a:p>
        <a:p xmlns:a="http://schemas.openxmlformats.org/drawingml/2006/main">
          <a:pPr lvl="1">
            <a:buFont typeface="Courier New" pitchFamily="49" charset="0"/>
            <a:buChar char="o"/>
          </a:pPr>
          <a:r>
            <a:rPr lang="en-US" sz="1800" b="1" dirty="0"/>
            <a:t> </a:t>
          </a:r>
          <a:r>
            <a:rPr lang="en-US" sz="1800" b="1" dirty="0" smtClean="0"/>
            <a:t>2006 = 25.1%    (1192)</a:t>
          </a:r>
        </a:p>
        <a:p xmlns:a="http://schemas.openxmlformats.org/drawingml/2006/main">
          <a:pPr lvl="1">
            <a:buFont typeface="Courier New" pitchFamily="49" charset="0"/>
            <a:buChar char="o"/>
          </a:pPr>
          <a:r>
            <a:rPr lang="en-US" sz="1800" b="1" dirty="0"/>
            <a:t> </a:t>
          </a:r>
          <a:r>
            <a:rPr lang="en-US" sz="1800" b="1" dirty="0" smtClean="0"/>
            <a:t>2007 = 37.0%    (2384)</a:t>
          </a:r>
        </a:p>
        <a:p xmlns:a="http://schemas.openxmlformats.org/drawingml/2006/main">
          <a:pPr lvl="1">
            <a:buFont typeface="Courier New" pitchFamily="49" charset="0"/>
            <a:buChar char="o"/>
          </a:pPr>
          <a:r>
            <a:rPr lang="en-US" sz="1800" b="1" dirty="0"/>
            <a:t> </a:t>
          </a:r>
          <a:r>
            <a:rPr lang="en-US" sz="1800" b="1" dirty="0" smtClean="0"/>
            <a:t>2008 = 43.6%    (4170)</a:t>
          </a:r>
        </a:p>
        <a:p xmlns:a="http://schemas.openxmlformats.org/drawingml/2006/main">
          <a:pPr lvl="1">
            <a:buFont typeface="Courier New" pitchFamily="49" charset="0"/>
            <a:buChar char="o"/>
          </a:pPr>
          <a:r>
            <a:rPr lang="en-US" sz="1800" b="1" dirty="0"/>
            <a:t> </a:t>
          </a:r>
          <a:r>
            <a:rPr lang="en-US" sz="1800" b="1" dirty="0" smtClean="0"/>
            <a:t>2009 = 27.5%    (3140)</a:t>
          </a:r>
        </a:p>
        <a:p xmlns:a="http://schemas.openxmlformats.org/drawingml/2006/main">
          <a:pPr lvl="1">
            <a:buFont typeface="Courier New" pitchFamily="49" charset="0"/>
            <a:buChar char="o"/>
          </a:pPr>
          <a:r>
            <a:rPr lang="en-US" sz="1800" b="1" dirty="0"/>
            <a:t> </a:t>
          </a:r>
          <a:r>
            <a:rPr lang="en-US" sz="1800" b="1" dirty="0" smtClean="0"/>
            <a:t>2010 = 17.5%    (3780)</a:t>
          </a:r>
        </a:p>
        <a:p xmlns:a="http://schemas.openxmlformats.org/drawingml/2006/main">
          <a:pPr lvl="1"/>
          <a:r>
            <a:rPr lang="en-US" sz="1800" b="1" dirty="0"/>
            <a:t> </a:t>
          </a:r>
          <a:r>
            <a:rPr lang="en-US" sz="1800" b="1" dirty="0" smtClean="0"/>
            <a:t>  (Thru August)</a:t>
          </a:r>
        </a:p>
        <a:p xmlns:a="http://schemas.openxmlformats.org/drawingml/2006/main">
          <a:pPr lvl="1"/>
          <a:r>
            <a:rPr lang="en-US" sz="1800" b="1" dirty="0" smtClean="0"/>
            <a:t>Projected:  25.4% (5642)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BAFA-4E53-414C-8A55-935F6D90674A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8FD8-0C43-46FB-8799-459EDF525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80697-4100-4810-8757-E50BE4C79F6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ABEFC-C4BA-4735-8055-43F527FC680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A3C5B-4269-4DF9-91F8-33671A94A60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AA6B-E0EF-4699-BFA7-D8DCEA2ACA0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FSC was created by environmental organizations, and they continue to be strong boosters of FSC by promoting the purchase of FSC labeled products to their members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The endorsement by environmental orgs underpins FSC’s credibility with the public.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A component of our marketing plan involves providing tools and templates for these groups to market FSC to their members, key consumers of green products.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85F840-1991-41DA-AC43-D627D243BB95}" type="slidenum">
              <a:rPr lang="en-US" smtClean="0">
                <a:latin typeface="Calibri" pitchFamily="34" charset="0"/>
              </a:rPr>
              <a:pPr/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E3FA4-CA3A-4327-9AC6-ECECC85813B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9A59C-61A3-44A0-9DBB-9BF59DB8F2A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7DB9-36A9-4090-B8CD-63924D0D4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C8A7-FBB1-4428-82A2-53C5F18A5D1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D5D5-5D51-44B2-9D59-1E38A072C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hyperlink" Target="http://forestethic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ponsiblemining.ne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Moving beyond Kimberley: </a:t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business case for ethical certification in the </a:t>
            </a:r>
            <a:r>
              <a:rPr lang="en-US" b="1" dirty="0" smtClean="0"/>
              <a:t>diamond 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Michael E. Conroy, Ph.D.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______________________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Rapaport Diamonds Mtg.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New York City, 21 October 2010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 descr="Colib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85825" cy="12573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34425"/>
            <a:ext cx="435856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	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Colibrí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Consulting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Certification for Sustainable Development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The fundamental business dynamics…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87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“Branding” is the name of the globalization game!</a:t>
            </a:r>
          </a:p>
          <a:p>
            <a:pPr eaLnBrk="1" hangingPunct="1"/>
            <a:r>
              <a:rPr lang="en-US" sz="2800" dirty="0" smtClean="0">
                <a:solidFill>
                  <a:srgbClr val="FF3300"/>
                </a:solidFill>
              </a:rPr>
              <a:t>BUT:  Every dollar successfully invested in expanding brand recognition </a:t>
            </a:r>
            <a:r>
              <a:rPr lang="en-US" sz="2800" i="1" dirty="0" smtClean="0">
                <a:solidFill>
                  <a:srgbClr val="FF3300"/>
                </a:solidFill>
              </a:rPr>
              <a:t>also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</a:rPr>
              <a:t>increases risk </a:t>
            </a:r>
            <a:r>
              <a:rPr lang="en-US" sz="2800" dirty="0" smtClean="0">
                <a:solidFill>
                  <a:srgbClr val="FF3300"/>
                </a:solidFill>
              </a:rPr>
              <a:t>of challenges to the brand on social and environmental grounds</a:t>
            </a:r>
          </a:p>
          <a:p>
            <a:pPr eaLnBrk="1" hangingPunct="1"/>
            <a:r>
              <a:rPr lang="en-US" sz="2800" dirty="0" smtClean="0"/>
              <a:t>Certification systems are just another form of </a:t>
            </a:r>
            <a:r>
              <a:rPr lang="en-US" sz="2800" b="1" dirty="0" smtClean="0"/>
              <a:t>risk mitigation </a:t>
            </a:r>
            <a:r>
              <a:rPr lang="en-US" sz="2800" dirty="0" smtClean="0"/>
              <a:t>in brand management</a:t>
            </a:r>
          </a:p>
          <a:p>
            <a:pPr eaLnBrk="1" hangingPunct="1"/>
            <a:r>
              <a:rPr lang="en-US" sz="2800" dirty="0" smtClean="0"/>
              <a:t>Certification systems </a:t>
            </a:r>
            <a:r>
              <a:rPr lang="en-US" sz="2800" b="1" dirty="0" smtClean="0"/>
              <a:t>reduce transaction costs </a:t>
            </a:r>
            <a:r>
              <a:rPr lang="en-US" sz="2800" dirty="0" smtClean="0"/>
              <a:t>for providing assurance of corporate social &amp; environmental accountability</a:t>
            </a:r>
          </a:p>
          <a:p>
            <a:pPr eaLnBrk="1" hangingPunct="1"/>
            <a:r>
              <a:rPr lang="en-US" sz="2800" dirty="0" smtClean="0"/>
              <a:t>Only credible certification is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&amp; independent, with explicit social and environmental NGO support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78952" cy="990600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thical certification also brings…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Global co-branding </a:t>
            </a:r>
            <a:r>
              <a:rPr lang="en-US" dirty="0" smtClean="0"/>
              <a:t>with some of the best known NGOs in the world: including WWF, TNC, Greenpeace, Friends of the Earth, Earthworks, Oxfam International… and hundreds more globally</a:t>
            </a:r>
          </a:p>
          <a:p>
            <a:r>
              <a:rPr lang="en-US" b="1" dirty="0" smtClean="0"/>
              <a:t>Defensive reputational benefits </a:t>
            </a:r>
            <a:r>
              <a:rPr lang="en-US" dirty="0" smtClean="0"/>
              <a:t>if other NGOs challenge certified company practices</a:t>
            </a:r>
          </a:p>
          <a:p>
            <a:r>
              <a:rPr lang="en-US" b="1" dirty="0" smtClean="0"/>
              <a:t>Product differentiation </a:t>
            </a:r>
            <a:r>
              <a:rPr lang="en-US" dirty="0" smtClean="0"/>
              <a:t>in a brutal market from conventional/uncertified products</a:t>
            </a:r>
          </a:p>
          <a:p>
            <a:r>
              <a:rPr lang="en-US" dirty="0" smtClean="0"/>
              <a:t>Supply-chain certification also brings other </a:t>
            </a:r>
            <a:r>
              <a:rPr lang="en-US" b="1" dirty="0" smtClean="0"/>
              <a:t>tangible financial benefits</a:t>
            </a:r>
            <a:r>
              <a:rPr lang="en-US" dirty="0" smtClean="0"/>
              <a:t> for marketing, finance (SRI), insurance, labor force turnover, and improved (more rapid?) social licensing</a:t>
            </a:r>
          </a:p>
          <a:p>
            <a:r>
              <a:rPr lang="en-US" dirty="0" smtClean="0"/>
              <a:t>(Sometimes) </a:t>
            </a:r>
            <a:r>
              <a:rPr lang="en-US" b="1" dirty="0" smtClean="0"/>
              <a:t>price </a:t>
            </a:r>
            <a:r>
              <a:rPr lang="en-US" b="1" dirty="0" err="1" smtClean="0"/>
              <a:t>premia</a:t>
            </a:r>
            <a:r>
              <a:rPr lang="en-US" b="1" dirty="0" smtClean="0"/>
              <a:t> </a:t>
            </a:r>
            <a:r>
              <a:rPr lang="en-US" dirty="0" smtClean="0"/>
              <a:t>and (often) </a:t>
            </a:r>
            <a:r>
              <a:rPr lang="en-US" b="1" dirty="0" smtClean="0"/>
              <a:t>greater access</a:t>
            </a:r>
            <a:r>
              <a:rPr lang="en-US" dirty="0" smtClean="0"/>
              <a:t> to premium markets around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Who’s asking for ethical </a:t>
            </a:r>
            <a:br>
              <a:rPr lang="en-US" dirty="0" smtClean="0"/>
            </a:br>
            <a:r>
              <a:rPr lang="en-US" dirty="0" smtClean="0"/>
              <a:t>certification?  B2B </a:t>
            </a:r>
            <a:r>
              <a:rPr lang="en-US" dirty="0" err="1" smtClean="0"/>
              <a:t>vs</a:t>
            </a:r>
            <a:r>
              <a:rPr lang="en-US" dirty="0" smtClean="0"/>
              <a:t> B2C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of the initial uptake in other systems has been driven by downstream B2B pressures, i.e., companies seeking assurance that their sourcing is free of specific social and environmental problems</a:t>
            </a:r>
          </a:p>
          <a:p>
            <a:r>
              <a:rPr lang="en-US" dirty="0" smtClean="0"/>
              <a:t>Companies generate B2C pull as a basis for differentiating their products in the rapidly-growing markets for “ethically certified” products</a:t>
            </a:r>
          </a:p>
          <a:p>
            <a:r>
              <a:rPr lang="en-US" dirty="0" smtClean="0"/>
              <a:t>Supportive NGOs contribute strongly to growing consumer awareness and acceptance</a:t>
            </a:r>
          </a:p>
          <a:p>
            <a:r>
              <a:rPr lang="en-US" dirty="0" smtClean="0"/>
              <a:t>Market development time is getting shorter and shorter every year, with major benefits  for first-entrants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Impacts in ethical certification of natural resource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FSC-certified forests now exceed 135 million hectares (335 million acres) worldwide, more than 14% of the world’s working forests, and coverage still growing at 15%/year</a:t>
            </a:r>
          </a:p>
          <a:p>
            <a:r>
              <a:rPr lang="en-US" dirty="0" smtClean="0"/>
              <a:t>It is the only forest certification system with significant social protections for indigenous peoples, local communities, and workers</a:t>
            </a:r>
          </a:p>
          <a:p>
            <a:r>
              <a:rPr lang="en-US" dirty="0" smtClean="0"/>
              <a:t>More than 40,000 FSC-certified products on the market; estimated retail sales &gt; $40 billion</a:t>
            </a:r>
            <a:endParaRPr lang="en-US" dirty="0"/>
          </a:p>
        </p:txBody>
      </p:sp>
      <p:pic>
        <p:nvPicPr>
          <p:cNvPr id="4" name="Picture 2" descr="C:\junk\fsc\fsc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1400" y="304800"/>
            <a:ext cx="1243013" cy="115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FSC global distribution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19" y="1524000"/>
            <a:ext cx="907288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Evidence of booming demand for FSC certified final market materials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62000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441615" y="1551214"/>
            <a:ext cx="2606386" cy="4316185"/>
          </a:xfrm>
        </p:spPr>
        <p:txBody>
          <a:bodyPr>
            <a:normAutofit/>
          </a:bodyPr>
          <a:lstStyle/>
          <a:p>
            <a:pPr marL="0" indent="1588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latin typeface="Corbel" pitchFamily="34" charset="0"/>
                <a:cs typeface="Corbel" pitchFamily="34" charset="0"/>
              </a:rPr>
              <a:t>FSC is the </a:t>
            </a:r>
            <a:r>
              <a:rPr lang="en-US" sz="2800" b="1" dirty="0" smtClean="0">
                <a:latin typeface="Corbel" pitchFamily="34" charset="0"/>
                <a:cs typeface="Corbel" pitchFamily="34" charset="0"/>
              </a:rPr>
              <a:t>only</a:t>
            </a:r>
            <a:r>
              <a:rPr lang="en-US" sz="2800" dirty="0" smtClean="0">
                <a:latin typeface="Corbel" pitchFamily="34" charset="0"/>
                <a:cs typeface="Corbel" pitchFamily="34" charset="0"/>
              </a:rPr>
              <a:t> forest </a:t>
            </a:r>
            <a:r>
              <a:rPr lang="en-US" sz="2800" dirty="0" err="1" smtClean="0">
                <a:latin typeface="Corbel" pitchFamily="34" charset="0"/>
                <a:cs typeface="Corbel" pitchFamily="34" charset="0"/>
              </a:rPr>
              <a:t>certifi-cation</a:t>
            </a:r>
            <a:r>
              <a:rPr lang="en-US" sz="2800" dirty="0" smtClean="0">
                <a:latin typeface="Corbel" pitchFamily="34" charset="0"/>
                <a:cs typeface="Corbel" pitchFamily="34" charset="0"/>
              </a:rPr>
              <a:t> system recognized and supported by more than 140 leading global environmental </a:t>
            </a:r>
            <a:br>
              <a:rPr lang="en-US" sz="2800" dirty="0" smtClean="0">
                <a:latin typeface="Corbel" pitchFamily="34" charset="0"/>
                <a:cs typeface="Corbel" pitchFamily="34" charset="0"/>
              </a:rPr>
            </a:br>
            <a:r>
              <a:rPr lang="en-US" sz="2800" dirty="0" smtClean="0">
                <a:latin typeface="Corbel" pitchFamily="34" charset="0"/>
                <a:cs typeface="Corbel" pitchFamily="34" charset="0"/>
              </a:rPr>
              <a:t>NGO’s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16586" cy="9797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rbel" pitchFamily="34" charset="0"/>
                <a:cs typeface="Corbel" pitchFamily="34" charset="0"/>
              </a:rPr>
              <a:t>Strongly supported by leading NGOs</a:t>
            </a:r>
          </a:p>
        </p:txBody>
      </p:sp>
      <p:pic>
        <p:nvPicPr>
          <p:cNvPr id="15364" name="Picture 7" descr="greenpeace_log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0"/>
            <a:ext cx="3048000" cy="69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nwfLogo_green_1inch300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43400"/>
            <a:ext cx="1065068" cy="13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sierra_club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971800"/>
            <a:ext cx="1974273" cy="116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tnc_logo_200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524000"/>
            <a:ext cx="2672773" cy="12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usgbc_logo-298x3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343400"/>
            <a:ext cx="1131455" cy="134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wwf-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524000"/>
            <a:ext cx="1131455" cy="17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4343400"/>
            <a:ext cx="1245466" cy="13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5200" y="4343400"/>
            <a:ext cx="1451841" cy="1331799"/>
            <a:chOff x="2544" y="2592"/>
            <a:chExt cx="893" cy="679"/>
          </a:xfrm>
        </p:grpSpPr>
        <p:pic>
          <p:nvPicPr>
            <p:cNvPr id="15373" name="Picture 10" descr="nrdc_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4" y="2592"/>
              <a:ext cx="893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1" descr="nrdc_logo_pt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44" y="3120"/>
              <a:ext cx="89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72" name="Picture 2" descr="http://www.forestethics.org/img/hm_banner_01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r="32338"/>
          <a:stretch>
            <a:fillRect/>
          </a:stretch>
        </p:blipFill>
        <p:spPr bwMode="auto">
          <a:xfrm>
            <a:off x="6324600" y="5867400"/>
            <a:ext cx="2632364" cy="6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657600" cy="7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19800"/>
            <a:ext cx="1836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428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819400"/>
            <a:ext cx="182949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429000"/>
            <a:ext cx="207508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59080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Largest manufacturer of tissue products in the world;  K-C products found in 60% of American households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Committed in August 2009 to seek certification of 100% of wood fiber purchased, with strong public preference for FSC certification, and annual reports on compliance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By 2011 will have 40% of all fiber either recycled or FSC-certified</a:t>
            </a:r>
            <a:endParaRPr lang="en-US" sz="2400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114800"/>
            <a:ext cx="182217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5105400"/>
            <a:ext cx="173725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5867400"/>
            <a:ext cx="178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457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Evidence of demand for certification by consumer-facing companies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Another ethical certification for a natural resource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MSC-certified fisheries now cover 70% of ocean-caught salmon (</a:t>
            </a:r>
            <a:r>
              <a:rPr lang="en-US" i="1" dirty="0" smtClean="0"/>
              <a:t>not</a:t>
            </a:r>
            <a:r>
              <a:rPr lang="en-US" dirty="0" smtClean="0"/>
              <a:t> farmed!) and 26% of global whitefish harvests; MSC faces more requests for fishery certification than it can handle, because…</a:t>
            </a:r>
          </a:p>
          <a:p>
            <a:r>
              <a:rPr lang="en-US" dirty="0" err="1" smtClean="0"/>
              <a:t>Walmart</a:t>
            </a:r>
            <a:r>
              <a:rPr lang="en-US" dirty="0" smtClean="0"/>
              <a:t>, the largest buyer and retail vendor of ocean-caught fish in the world, committed in October 2005 to source </a:t>
            </a:r>
            <a:r>
              <a:rPr lang="en-US" i="1" dirty="0" smtClean="0"/>
              <a:t>all</a:t>
            </a:r>
            <a:r>
              <a:rPr lang="en-US" dirty="0" smtClean="0"/>
              <a:t> of its ocean-caught fish solely from Marine Stewardship Council certified fisheries by 2011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Michael\Documents\Cert book stuff\MSC logo Roundel_with_c_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14400"/>
            <a:ext cx="1366838" cy="9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Signs of success in other sectors?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Fair Trade Certified™ in 2010 will top </a:t>
            </a:r>
            <a:r>
              <a:rPr lang="en-US" b="1" dirty="0" smtClean="0"/>
              <a:t>US$6.0 billion </a:t>
            </a:r>
            <a:r>
              <a:rPr lang="en-US" dirty="0" smtClean="0"/>
              <a:t>in global retail sales, providing wide benefits to more than 1.4 million farm families; global retail sales growing at  &gt; 15% per year</a:t>
            </a:r>
          </a:p>
          <a:p>
            <a:pPr eaLnBrk="1" hangingPunct="1"/>
            <a:r>
              <a:rPr lang="en-US" dirty="0" smtClean="0"/>
              <a:t>Ethical certification of coffee production alone is expected to reach 25% of the total world production by 2015</a:t>
            </a:r>
          </a:p>
          <a:p>
            <a:pPr eaLnBrk="1" hangingPunct="1"/>
            <a:r>
              <a:rPr lang="en-US" dirty="0" smtClean="0"/>
              <a:t>Dual-certified Fair Trade and ARM gold, from artisanal mines, will reach markets this Fall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Fundamental shifts in social values, and increasingly effective NGO activism</a:t>
            </a:r>
          </a:p>
          <a:p>
            <a:r>
              <a:rPr lang="en-US" dirty="0" smtClean="0"/>
              <a:t>Key business dynamics of ethical certification </a:t>
            </a:r>
          </a:p>
          <a:p>
            <a:r>
              <a:rPr lang="en-US" dirty="0" smtClean="0"/>
              <a:t>Success to date of major ethical certification systems relevant to natural resource extraction</a:t>
            </a:r>
          </a:p>
          <a:p>
            <a:r>
              <a:rPr lang="en-US" dirty="0" smtClean="0"/>
              <a:t>Problems with existing mining assurance processes</a:t>
            </a:r>
          </a:p>
          <a:p>
            <a:r>
              <a:rPr lang="en-US" dirty="0" smtClean="0"/>
              <a:t>Emerging ethical certification for diamonds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352800" cy="200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590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Largest vendor of chocolate products in European markets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800" dirty="0" smtClean="0"/>
              <a:t>Committed in February 2009 to convert sourcing of all cacao in its largest selling product in the UK, C</a:t>
            </a:r>
            <a:r>
              <a:rPr lang="en-US" sz="2800" i="1" dirty="0" smtClean="0"/>
              <a:t>adbury Dairy Milk</a:t>
            </a:r>
            <a:r>
              <a:rPr lang="en-US" sz="2800" dirty="0" smtClean="0"/>
              <a:t> bars, to Fair Trade Certified™ by 2010, extending that commitment to all of Europe, South Africa, and Australia by 2012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 Saved by FT certification in 2010 from BBC charges of child slavery on farms in Ghana where it sourced</a:t>
            </a:r>
            <a:endParaRPr lang="en-US" sz="2800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143607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1409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447800"/>
            <a:ext cx="838200" cy="8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success factors for ethical certification systems to date…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Active, balanced, and well-informed stakeholder participation in standard setting and governance of the system (no one can impose standards; they must be negotiated)</a:t>
            </a:r>
          </a:p>
          <a:p>
            <a:r>
              <a:rPr lang="en-US" dirty="0" smtClean="0"/>
              <a:t>Third-party independent auditing and verification with transparency and a dispute-response system:</a:t>
            </a:r>
          </a:p>
          <a:p>
            <a:r>
              <a:rPr lang="en-US" dirty="0" smtClean="0"/>
              <a:t>Credibility thru some form of traceability to final products</a:t>
            </a:r>
          </a:p>
          <a:p>
            <a:r>
              <a:rPr lang="en-US" dirty="0" smtClean="0"/>
              <a:t>Reasonable stability over time, not constantly changing</a:t>
            </a:r>
          </a:p>
          <a:p>
            <a:r>
              <a:rPr lang="en-US" dirty="0" smtClean="0"/>
              <a:t>Distinguishable seal or logo with strong NGO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about existing mining </a:t>
            </a:r>
            <a:br>
              <a:rPr lang="en-US" dirty="0" smtClean="0"/>
            </a:br>
            <a:r>
              <a:rPr lang="en-US" dirty="0" smtClean="0"/>
              <a:t>assurance systems?  Are they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mining companies do internal auditing as part of their own management processes and already pay for external assurance</a:t>
            </a:r>
          </a:p>
          <a:p>
            <a:r>
              <a:rPr lang="en-US" dirty="0" smtClean="0"/>
              <a:t>Common external assurance processes include:</a:t>
            </a:r>
          </a:p>
          <a:p>
            <a:pPr lvl="1"/>
            <a:r>
              <a:rPr lang="en-US" dirty="0" smtClean="0"/>
              <a:t>Kimberley Process</a:t>
            </a:r>
          </a:p>
          <a:p>
            <a:pPr lvl="1"/>
            <a:r>
              <a:rPr lang="en-US" dirty="0" smtClean="0"/>
              <a:t>ICMM Sustainability Process</a:t>
            </a:r>
          </a:p>
          <a:p>
            <a:pPr lvl="1"/>
            <a:r>
              <a:rPr lang="en-US" dirty="0" smtClean="0"/>
              <a:t>Global Reporting Initiative</a:t>
            </a:r>
          </a:p>
          <a:p>
            <a:pPr lvl="1"/>
            <a:r>
              <a:rPr lang="en-US" dirty="0" smtClean="0"/>
              <a:t>ISO standards series (9000, 14000, etc)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 err="1" smtClean="0"/>
              <a:t>Jewellery</a:t>
            </a:r>
            <a:r>
              <a:rPr lang="en-US" dirty="0" smtClean="0"/>
              <a:t> Council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Kimberley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Provides assurance ONLY about supposed “conflict-free origin” of diamonds by requiring the exporting governments “certify” that they have not come from a “conflict zone”</a:t>
            </a:r>
          </a:p>
          <a:p>
            <a:r>
              <a:rPr lang="en-US" dirty="0" smtClean="0"/>
              <a:t>Contains NO social or environmental requirements</a:t>
            </a:r>
          </a:p>
          <a:p>
            <a:r>
              <a:rPr lang="en-US" dirty="0" smtClean="0"/>
              <a:t>Contains NO assurance about human rights conditions</a:t>
            </a:r>
          </a:p>
          <a:p>
            <a:r>
              <a:rPr lang="en-US" dirty="0" smtClean="0"/>
              <a:t>Clumsy, slow intergovernmental process, with most decisions linked to international political considerations (e.g., Zimbabwe)</a:t>
            </a:r>
          </a:p>
          <a:p>
            <a:r>
              <a:rPr lang="en-US" dirty="0" smtClean="0"/>
              <a:t>Increasing evidence that it is easily evaded</a:t>
            </a:r>
          </a:p>
          <a:p>
            <a:r>
              <a:rPr lang="en-US" dirty="0" smtClean="0"/>
              <a:t>No consumer-facing label, weak traceability on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ICMM Sustainability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10 principles, based on “</a:t>
            </a:r>
            <a:r>
              <a:rPr lang="en-US" dirty="0" err="1" smtClean="0"/>
              <a:t>lite</a:t>
            </a:r>
            <a:r>
              <a:rPr lang="en-US" dirty="0" smtClean="0"/>
              <a:t>” versions of GRI, and World Bank and IFC Performance Standards</a:t>
            </a:r>
          </a:p>
          <a:p>
            <a:r>
              <a:rPr lang="en-US" dirty="0" smtClean="0"/>
              <a:t>Essentially first-party certification: company declares that it is compliant with them</a:t>
            </a:r>
          </a:p>
          <a:p>
            <a:r>
              <a:rPr lang="en-US" dirty="0" smtClean="0"/>
              <a:t>Not specified at levels where actual verification is possible, no third-party independent verification, very little transparency</a:t>
            </a:r>
          </a:p>
          <a:p>
            <a:r>
              <a:rPr lang="en-US" dirty="0" smtClean="0"/>
              <a:t>Little NGO involvement in their definition; and essentially no civil society trust that they can be linked to real performance; no recourse if company does not appear to be compliant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GRI: Global Reporting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Global Reporting Initiative contains guidelines for company-wide self-reporting on issues of sustainability; levels of compliance from C to A+; NGO-created, and significantly improved in 2006</a:t>
            </a:r>
          </a:p>
          <a:p>
            <a:r>
              <a:rPr lang="en-US" dirty="0" smtClean="0"/>
              <a:t>New Mining and Minerals Supplement required in 2011 for top level (A or A+) compliance; only A+ level has external verification that reporting was done properly</a:t>
            </a:r>
          </a:p>
          <a:p>
            <a:r>
              <a:rPr lang="en-US" dirty="0" smtClean="0"/>
              <a:t>GRI reporting does NOT set standards for actual social or environmental performance, not in terms of actual performance on the ground; so it offers little supply chain reputational risk reduction</a:t>
            </a:r>
          </a:p>
          <a:p>
            <a:r>
              <a:rPr lang="en-US" dirty="0" smtClean="0"/>
              <a:t>GRI reporting does not have a consumer-facing product logo and it cannot be linked to specific products or specific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ISO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Good for the development of “management systems” such as quality management, health and safety systems, or environmental management </a:t>
            </a:r>
            <a:br>
              <a:rPr lang="en-US" sz="2800" dirty="0" smtClean="0"/>
            </a:br>
            <a:r>
              <a:rPr lang="en-US" sz="2800" dirty="0" smtClean="0"/>
              <a:t>(no social system yet)</a:t>
            </a:r>
          </a:p>
          <a:p>
            <a:r>
              <a:rPr lang="en-US" sz="2800" dirty="0" smtClean="0"/>
              <a:t>Provide NO measurement (or certification) of actual performance with respect to those systems, ISO certification assures only that systems are in place</a:t>
            </a:r>
          </a:p>
          <a:p>
            <a:r>
              <a:rPr lang="en-US" sz="2800" dirty="0" smtClean="0"/>
              <a:t>And so, even when verified, they give NO credibility to civil society about the actual performance of the company, of a product, or of a production site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RJC: Responsible </a:t>
            </a:r>
            <a:r>
              <a:rPr lang="en-US" dirty="0" err="1" smtClean="0"/>
              <a:t>Jewellery</a:t>
            </a:r>
            <a:r>
              <a:rPr lang="en-US" dirty="0" smtClean="0"/>
              <a:t>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Began to accept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-party certification of member companies under its Code of Practices in early 2010</a:t>
            </a:r>
          </a:p>
          <a:p>
            <a:r>
              <a:rPr lang="en-US" sz="2600" dirty="0" smtClean="0"/>
              <a:t>Very little NGO engagement in development of the standards; virtually no NGO support</a:t>
            </a:r>
          </a:p>
          <a:p>
            <a:r>
              <a:rPr lang="en-US" sz="2600" dirty="0" smtClean="0"/>
              <a:t>Recent release of Chain-of-Custody process for diamonds, gold, and platinum; implementation not expected until 2012; </a:t>
            </a:r>
          </a:p>
          <a:p>
            <a:r>
              <a:rPr lang="en-US" sz="2600" dirty="0" smtClean="0"/>
              <a:t>No site-specific traceability; so no possibility of verification of compliance with standards linked to product</a:t>
            </a:r>
          </a:p>
          <a:p>
            <a:r>
              <a:rPr lang="en-US" sz="2600" dirty="0" smtClean="0"/>
              <a:t>No consumer-facing ethical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ethical projects underway 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DDI: Diamond Development Initiative</a:t>
            </a:r>
          </a:p>
          <a:p>
            <a:pPr lvl="1"/>
            <a:r>
              <a:rPr lang="en-US" dirty="0" smtClean="0"/>
              <a:t>Spinoff from Kimberley Process: envisions “envision </a:t>
            </a:r>
            <a:r>
              <a:rPr lang="en-US" b="1" dirty="0" smtClean="0"/>
              <a:t>‘</a:t>
            </a:r>
            <a:r>
              <a:rPr lang="en-US" dirty="0" smtClean="0"/>
              <a:t>development diamonds,’ as diamonds that are produced responsibly, safely, with respect of human and communities’ rights, in conflict-free zones, with beneficiation to communities and payment of fair prices to miners.  Under </a:t>
            </a:r>
            <a:r>
              <a:rPr lang="en-US" dirty="0" err="1" smtClean="0"/>
              <a:t>multistakeholder</a:t>
            </a:r>
            <a:r>
              <a:rPr lang="en-US" dirty="0" smtClean="0"/>
              <a:t> consultation.</a:t>
            </a:r>
          </a:p>
          <a:p>
            <a:r>
              <a:rPr lang="en-US" dirty="0" smtClean="0"/>
              <a:t>Rapaport Fair Trade Diamonds</a:t>
            </a:r>
          </a:p>
          <a:p>
            <a:pPr lvl="1"/>
            <a:r>
              <a:rPr lang="en-US" dirty="0" smtClean="0"/>
              <a:t>“All diamonds that are legal and not directly involved in severe human rights violations should be freely, fairly and legally traded.”  Awaiting creation of certification system.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ethical projects underway 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Fair Trade USA diamonds certification project</a:t>
            </a:r>
          </a:p>
          <a:p>
            <a:pPr lvl="1"/>
            <a:r>
              <a:rPr lang="en-US" dirty="0" smtClean="0"/>
              <a:t>Initiated in 2009 with Tiffany &amp; Co. Foundation support</a:t>
            </a:r>
          </a:p>
          <a:p>
            <a:pPr lvl="1"/>
            <a:r>
              <a:rPr lang="en-US" dirty="0" smtClean="0"/>
              <a:t>Created full feasibility study for potential certification at sites of diamond mining</a:t>
            </a:r>
          </a:p>
          <a:p>
            <a:pPr lvl="1"/>
            <a:r>
              <a:rPr lang="en-US" dirty="0" smtClean="0"/>
              <a:t>Created partial feasibility study for traceability through the very complex diamond supply chain</a:t>
            </a:r>
          </a:p>
          <a:p>
            <a:pPr lvl="1"/>
            <a:r>
              <a:rPr lang="en-US" dirty="0" smtClean="0"/>
              <a:t>Presently on hold, awaiting further funding for stages of standards development &amp; indications of </a:t>
            </a:r>
            <a:r>
              <a:rPr lang="en-US" smtClean="0"/>
              <a:t>industry interest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29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What do these companies have in common?</a:t>
            </a:r>
          </a:p>
        </p:txBody>
      </p:sp>
      <p:pic>
        <p:nvPicPr>
          <p:cNvPr id="921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133600"/>
            <a:ext cx="2085975" cy="638814"/>
          </a:xfrm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81400"/>
            <a:ext cx="3048000" cy="64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1371600" cy="82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572000"/>
            <a:ext cx="2076450" cy="4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438400"/>
            <a:ext cx="131463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581400"/>
            <a:ext cx="186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590800"/>
            <a:ext cx="16996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400" y="5181600"/>
            <a:ext cx="5105400" cy="14465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These global brands have all made major commitments to NGO-endorsed voluntary ethical certification systems as critical elements in their global growth strategies!  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1447800"/>
            <a:ext cx="1295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3048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2286000"/>
            <a:ext cx="1219200" cy="9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2286000"/>
            <a:ext cx="1581150" cy="10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4343400"/>
            <a:ext cx="19594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0" y="4114800"/>
            <a:ext cx="1076325" cy="8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1524000"/>
            <a:ext cx="136497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1524000"/>
            <a:ext cx="3333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10200" y="1524000"/>
            <a:ext cx="301214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53200" y="3048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0" y="4114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91400" y="52578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5257800"/>
            <a:ext cx="1138140" cy="117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IRMA: The Initiative for Responsible Mining Assurance  (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www.responsiblemining.net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Development of standards, verification process, and governance model underway</a:t>
            </a:r>
          </a:p>
          <a:p>
            <a:pPr lvl="1"/>
            <a:r>
              <a:rPr lang="en-US" dirty="0" smtClean="0"/>
              <a:t>Active participation of major mining &amp; jewelry retail companies, along with representatives of major NGOs, labor, and impacted communities</a:t>
            </a:r>
          </a:p>
          <a:p>
            <a:pPr lvl="1"/>
            <a:r>
              <a:rPr lang="en-US" dirty="0" smtClean="0"/>
              <a:t>Covers human rights, environmental impacts, indigenous peoples, world heritage sites, etc.</a:t>
            </a:r>
          </a:p>
          <a:p>
            <a:pPr lvl="1"/>
            <a:r>
              <a:rPr lang="en-US" dirty="0" smtClean="0"/>
              <a:t>Should be completed in 2011, launched in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significant reputational risks in the diamonds supply chain that are not met by any of the current assurance systems, including Kimberley.</a:t>
            </a:r>
          </a:p>
          <a:p>
            <a:r>
              <a:rPr lang="en-US" dirty="0" smtClean="0"/>
              <a:t>There are significant potential financial benefits for the industry in developing a consumer-facing ethical certification system.</a:t>
            </a:r>
          </a:p>
          <a:p>
            <a:r>
              <a:rPr lang="en-US" dirty="0" smtClean="0"/>
              <a:t>What is needed is for the industry to recognize the need and to invest the (relatively) very modest funding needed for moving forward.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For more information on all these topics…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1556">
            <a:off x="1021808" y="1803773"/>
            <a:ext cx="2622526" cy="398333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scene3d>
            <a:camera prst="obliqueBottomRight"/>
            <a:lightRig rig="threePt" dir="t"/>
          </a:scene3d>
        </p:spPr>
      </p:pic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/>
          <a:lstStyle/>
          <a:p>
            <a:pPr lvl="4" algn="r"/>
            <a:r>
              <a:rPr lang="en-US" sz="3600" b="1" dirty="0" smtClean="0"/>
              <a:t>Consider the book</a:t>
            </a:r>
            <a:r>
              <a:rPr lang="en-US" sz="3600" dirty="0" smtClean="0"/>
              <a:t>……..</a:t>
            </a:r>
          </a:p>
          <a:p>
            <a:pPr lvl="4" algn="r"/>
            <a:r>
              <a:rPr lang="en-US" sz="2800" dirty="0" smtClean="0"/>
              <a:t>20-plus profiles of business</a:t>
            </a:r>
            <a:br>
              <a:rPr lang="en-US" sz="2800" dirty="0" smtClean="0"/>
            </a:br>
            <a:r>
              <a:rPr lang="en-US" sz="2800" dirty="0" smtClean="0"/>
              <a:t>and NGO leaders </a:t>
            </a:r>
          </a:p>
          <a:p>
            <a:pPr lvl="4" algn="r"/>
            <a:r>
              <a:rPr lang="en-US" sz="2800" dirty="0" smtClean="0"/>
              <a:t>Chronicles of the classic</a:t>
            </a:r>
            <a:br>
              <a:rPr lang="en-US" sz="2800" dirty="0" smtClean="0"/>
            </a:br>
            <a:r>
              <a:rPr lang="en-US" sz="2800" dirty="0" smtClean="0"/>
              <a:t>battles between them</a:t>
            </a:r>
          </a:p>
          <a:p>
            <a:pPr lvl="4" algn="r"/>
            <a:r>
              <a:rPr lang="en-US" sz="2800" dirty="0" smtClean="0"/>
              <a:t> Analyses of the evolving</a:t>
            </a:r>
            <a:br>
              <a:rPr lang="en-US" sz="2800" dirty="0" smtClean="0"/>
            </a:br>
            <a:r>
              <a:rPr lang="en-US" sz="2800" dirty="0" smtClean="0"/>
              <a:t>future potential of the</a:t>
            </a:r>
            <a:br>
              <a:rPr lang="en-US" sz="2800" dirty="0" smtClean="0"/>
            </a:br>
            <a:r>
              <a:rPr lang="en-US" sz="2800" dirty="0" smtClean="0"/>
              <a:t> “certification revolution.”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All net royalties go to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certification NGOs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209800" y="58674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michael@colibriconsult.net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dirty="0" smtClean="0"/>
              <a:t>“What we are discovering now, in the most uncertain economy since FDR's time, is that enlightened self-interest — call it a shared sense of responsibility — is good economics.”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dirty="0" smtClean="0"/>
              <a:t>“…People have been trading in their SUVs for </a:t>
            </a:r>
            <a:r>
              <a:rPr lang="en-US" dirty="0" err="1" smtClean="0"/>
              <a:t>Priuses</a:t>
            </a:r>
            <a:r>
              <a:rPr lang="en-US" dirty="0" smtClean="0"/>
              <a:t>, buying record amounts of fair-trade coffee and investing in socially responsible funds at higher rates than ever before.”</a:t>
            </a:r>
            <a:endParaRPr lang="en-US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253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62000" y="1524000"/>
            <a:ext cx="2747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September </a:t>
            </a:r>
            <a:r>
              <a:rPr lang="en-US" sz="2400" dirty="0">
                <a:latin typeface="Constantia" pitchFamily="18" charset="0"/>
              </a:rPr>
              <a:t>10, 2009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6096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For American Consumers,    </a:t>
            </a:r>
            <a:br>
              <a:rPr lang="en-US" sz="3200" b="1" i="1" dirty="0" smtClean="0"/>
            </a:br>
            <a:r>
              <a:rPr lang="en-US" sz="3200" b="1" i="1" dirty="0" smtClean="0"/>
              <a:t>  …a “Responsibility</a:t>
            </a:r>
            <a:br>
              <a:rPr lang="en-US" sz="3200" b="1" i="1" dirty="0" smtClean="0"/>
            </a:br>
            <a:r>
              <a:rPr lang="en-US" sz="3200" b="1" i="1" dirty="0" smtClean="0"/>
              <a:t>                Revolution”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96% of CEOs see sustainability as a corporate imperative </a:t>
            </a:r>
            <a:br>
              <a:rPr lang="en-GB" dirty="0" smtClean="0"/>
            </a:br>
            <a:r>
              <a:rPr lang="en-GB" dirty="0" smtClean="0"/>
              <a:t>(up 24% in 2 years)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88% will drive sustain-ability through supply chains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Sustainability has both internal and external auditing dimensions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NGOs are now seen as </a:t>
            </a:r>
            <a:r>
              <a:rPr lang="en-GB" i="1" dirty="0" smtClean="0"/>
              <a:t>delivery partners.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0" tIns="0" rIns="0">
            <a:noAutofit/>
          </a:bodyPr>
          <a:lstStyle/>
          <a:p>
            <a:r>
              <a:rPr lang="en-GB" dirty="0" smtClean="0"/>
              <a:t>Corporate Responses to These Changing Social Values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49364" t="10226" r="2097" b="3220"/>
          <a:stretch>
            <a:fillRect/>
          </a:stretch>
        </p:blipFill>
        <p:spPr bwMode="auto">
          <a:xfrm rot="-496588">
            <a:off x="4310918" y="2231083"/>
            <a:ext cx="2700989" cy="3978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49364" t="5379" r="2097" b="6212"/>
          <a:stretch>
            <a:fillRect/>
          </a:stretch>
        </p:blipFill>
        <p:spPr bwMode="auto">
          <a:xfrm rot="621431">
            <a:off x="5967334" y="2395571"/>
            <a:ext cx="2818152" cy="4243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2950"/>
          </a:xfrm>
        </p:spPr>
        <p:txBody>
          <a:bodyPr/>
          <a:lstStyle/>
          <a:p>
            <a:r>
              <a:rPr lang="en-US" sz="4000" dirty="0" smtClean="0"/>
              <a:t>A ‘certification revolution’?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Unparalleled changes in global corporate accountability on social and environmental practices over last 15 years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Intersection of three powerful forces:</a:t>
            </a:r>
          </a:p>
          <a:p>
            <a:pPr marL="1154430" lvl="2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Brilliant “market campaigns” to drive corporate change</a:t>
            </a:r>
          </a:p>
          <a:p>
            <a:pPr marL="1154430" lvl="2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Creation of third-party, independent “ethical certification systems” to verify compliance with stakeholder-based standards</a:t>
            </a:r>
          </a:p>
          <a:p>
            <a:pPr marL="1154430" lvl="2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Internal champions within corporations who recognize the new corporate accountability imperative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Emergence of booming new markets for </a:t>
            </a:r>
            <a:br>
              <a:rPr lang="en-US" dirty="0" smtClean="0"/>
            </a:br>
            <a:r>
              <a:rPr lang="en-US" dirty="0" smtClean="0"/>
              <a:t>“ethically-certified” products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 descr="C:\Users\Michael\Desktop\stool_1_m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7556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6675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What is a “market campaign”?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A coordinated campaign to call public attention to ethical problems in a company’s supply chain</a:t>
            </a:r>
          </a:p>
          <a:p>
            <a:pPr eaLnBrk="1" hangingPunct="1"/>
            <a:r>
              <a:rPr lang="en-US" sz="2800" dirty="0" smtClean="0"/>
              <a:t>Effectively directed at a company’s  “brand” and capitalized value, more than at product markets</a:t>
            </a:r>
          </a:p>
          <a:p>
            <a:pPr eaLnBrk="1" hangingPunct="1"/>
            <a:r>
              <a:rPr lang="en-US" sz="2800" dirty="0" smtClean="0"/>
              <a:t>Driven in terms of the highest moral values</a:t>
            </a:r>
          </a:p>
          <a:p>
            <a:pPr eaLnBrk="1" hangingPunct="1"/>
            <a:r>
              <a:rPr lang="en-US" sz="2800" dirty="0" smtClean="0"/>
              <a:t>Effective only when undertaken with accurate and reliable information</a:t>
            </a:r>
          </a:p>
          <a:p>
            <a:pPr eaLnBrk="1" hangingPunct="1"/>
            <a:r>
              <a:rPr lang="en-US" sz="2800" dirty="0" smtClean="0"/>
              <a:t>Greatly facilitated by global internet and social network communications</a:t>
            </a:r>
          </a:p>
          <a:p>
            <a:pPr eaLnBrk="1" hangingPunct="1"/>
            <a:r>
              <a:rPr lang="en-US" sz="2800" dirty="0" smtClean="0"/>
              <a:t>Often leading to negotiations with the firm on the conditions under which the pressure is reduced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53000" y="914400"/>
          <a:ext cx="3749675" cy="5638800"/>
        </p:xfrm>
        <a:graphic>
          <a:graphicData uri="http://schemas.openxmlformats.org/presentationml/2006/ole">
            <p:oleObj spid="_x0000_s15362" name="Acrobat Document" r:id="rId4" imgW="11898720" imgH="19189080" progId="AcroExch.Document.7">
              <p:embed/>
            </p:oleObj>
          </a:graphicData>
        </a:graphic>
      </p:graphicFrame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93194">
            <a:off x="927100" y="609600"/>
            <a:ext cx="3349625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24973">
            <a:off x="811213" y="3889375"/>
            <a:ext cx="34385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458200" cy="685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Supply chains as business drivers</a:t>
            </a:r>
            <a:endParaRPr lang="en-US" sz="4800" b="1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1600200"/>
            <a:ext cx="4038600" cy="4911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This world is here now for forest products, fisheries, agricultural commodities and others!</a:t>
            </a:r>
          </a:p>
          <a:p>
            <a:pPr eaLnBrk="1" hangingPunct="1"/>
            <a:r>
              <a:rPr lang="en-US" sz="2400" dirty="0" smtClean="0"/>
              <a:t>Corporate accountability “right at the top of the agenda” for North American CEOs</a:t>
            </a:r>
          </a:p>
          <a:p>
            <a:pPr eaLnBrk="1" hangingPunct="1"/>
            <a:r>
              <a:rPr lang="en-US" sz="2400" dirty="0" smtClean="0"/>
              <a:t>“Growing clout of watchdog groups” recognized</a:t>
            </a:r>
          </a:p>
          <a:p>
            <a:pPr eaLnBrk="1" hangingPunct="1"/>
            <a:r>
              <a:rPr lang="en-US" sz="2400" dirty="0" smtClean="0"/>
              <a:t>“Brand value and shareholder value at risk…”</a:t>
            </a:r>
          </a:p>
          <a:p>
            <a:pPr eaLnBrk="1" hangingPunct="1"/>
            <a:endParaRPr lang="en-US" sz="2200" dirty="0" smtClean="0"/>
          </a:p>
        </p:txBody>
      </p:sp>
      <p:pic>
        <p:nvPicPr>
          <p:cNvPr id="17412" name="Picture 4" descr="bW 0705covd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1180578">
            <a:off x="907261" y="1583886"/>
            <a:ext cx="3292329" cy="50927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038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 January 2007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1977</Words>
  <Application>Microsoft Office PowerPoint</Application>
  <PresentationFormat>On-screen Show (4:3)</PresentationFormat>
  <Paragraphs>174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Acrobat Document</vt:lpstr>
      <vt:lpstr>Moving beyond Kimberley:  The business case for ethical certification in the diamond industry</vt:lpstr>
      <vt:lpstr>Brief overview</vt:lpstr>
      <vt:lpstr>What do these companies have in common?</vt:lpstr>
      <vt:lpstr>Slide 4</vt:lpstr>
      <vt:lpstr>Corporate Responses to These Changing Social Values</vt:lpstr>
      <vt:lpstr>A ‘certification revolution’?</vt:lpstr>
      <vt:lpstr>What is a “market campaign”?</vt:lpstr>
      <vt:lpstr>Slide 8</vt:lpstr>
      <vt:lpstr>Supply chains as business drivers</vt:lpstr>
      <vt:lpstr>The fundamental business dynamics…</vt:lpstr>
      <vt:lpstr>Ethical certification also brings…</vt:lpstr>
      <vt:lpstr>Who’s asking for ethical  certification?  B2B vs B2C</vt:lpstr>
      <vt:lpstr>Impacts in ethical certification of natural resource products</vt:lpstr>
      <vt:lpstr>FSC global distribution (2009)</vt:lpstr>
      <vt:lpstr>Evidence of booming demand for FSC certified final market materials</vt:lpstr>
      <vt:lpstr>Strongly supported by leading NGOs</vt:lpstr>
      <vt:lpstr>Slide 17</vt:lpstr>
      <vt:lpstr>Another ethical certification for a natural resource industry</vt:lpstr>
      <vt:lpstr>Signs of success in other sectors?</vt:lpstr>
      <vt:lpstr>Slide 20</vt:lpstr>
      <vt:lpstr>Critical success factors for ethical certification systems to date…</vt:lpstr>
      <vt:lpstr>What about existing mining  assurance systems?  Are they enough?</vt:lpstr>
      <vt:lpstr>Kimberley Process</vt:lpstr>
      <vt:lpstr>ICMM Sustainability Principles</vt:lpstr>
      <vt:lpstr>GRI: Global Reporting Initiative</vt:lpstr>
      <vt:lpstr>Various ISO certifications</vt:lpstr>
      <vt:lpstr>RJC: Responsible Jewellery Council</vt:lpstr>
      <vt:lpstr>Other ethical projects underway /1</vt:lpstr>
      <vt:lpstr>Other ethical projects underway /2</vt:lpstr>
      <vt:lpstr>And one more…</vt:lpstr>
      <vt:lpstr>Summary</vt:lpstr>
      <vt:lpstr>For more information on all these topics…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ethical certification in the mining industry</dc:title>
  <dc:creator>Michael Conroy</dc:creator>
  <cp:lastModifiedBy>rap</cp:lastModifiedBy>
  <cp:revision>19</cp:revision>
  <dcterms:created xsi:type="dcterms:W3CDTF">2010-10-16T09:49:46Z</dcterms:created>
  <dcterms:modified xsi:type="dcterms:W3CDTF">2010-10-21T18:54:00Z</dcterms:modified>
</cp:coreProperties>
</file>