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319" r:id="rId4"/>
    <p:sldId id="320" r:id="rId5"/>
    <p:sldId id="321" r:id="rId6"/>
    <p:sldId id="354" r:id="rId7"/>
    <p:sldId id="259" r:id="rId8"/>
    <p:sldId id="261" r:id="rId9"/>
    <p:sldId id="265" r:id="rId10"/>
    <p:sldId id="266" r:id="rId11"/>
    <p:sldId id="268" r:id="rId12"/>
    <p:sldId id="271" r:id="rId13"/>
    <p:sldId id="272" r:id="rId14"/>
    <p:sldId id="275" r:id="rId15"/>
    <p:sldId id="358" r:id="rId16"/>
    <p:sldId id="352" r:id="rId17"/>
    <p:sldId id="289" r:id="rId18"/>
    <p:sldId id="355" r:id="rId19"/>
    <p:sldId id="359" r:id="rId20"/>
    <p:sldId id="361" r:id="rId21"/>
    <p:sldId id="346" r:id="rId2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2601" autoAdjust="0"/>
    <p:restoredTop sz="86413" autoAdjust="0"/>
  </p:normalViewPr>
  <p:slideViewPr>
    <p:cSldViewPr>
      <p:cViewPr varScale="1">
        <p:scale>
          <a:sx n="66" d="100"/>
          <a:sy n="66" d="100"/>
        </p:scale>
        <p:origin x="-102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34" d="100"/>
          <a:sy n="34" d="100"/>
        </p:scale>
        <p:origin x="-1992" y="-84"/>
      </p:cViewPr>
      <p:guideLst>
        <p:guide orient="horz" pos="3024"/>
        <p:guide pos="230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771E8ACC-A1A0-4B15-A541-65067DA32AFB}" type="datetimeFigureOut">
              <a:rPr lang="en-US" smtClean="0"/>
              <a:pPr/>
              <a:t>4/1/2010</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FBA962C9-6B03-47A6-B804-AE3DF5754D00}" type="slidenum">
              <a:rPr lang="en-US" smtClean="0"/>
              <a:pPr/>
              <a:t>‹Nº›</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FBA962C9-6B03-47A6-B804-AE3DF5754D00}"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A962C9-6B03-47A6-B804-AE3DF5754D00}"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FBA962C9-6B03-47A6-B804-AE3DF5754D00}" type="slidenum">
              <a:rPr lang="en-US" smtClean="0"/>
              <a:pPr/>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FBA962C9-6B03-47A6-B804-AE3DF5754D00}"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s-ES" smtClean="0"/>
              <a:t>Haga clic para modificar el estilo de título del patrón</a:t>
            </a:r>
            <a:endParaRPr kumimoji="0" lang="en-US"/>
          </a:p>
        </p:txBody>
      </p:sp>
      <p:sp>
        <p:nvSpPr>
          <p:cNvPr id="28" name="Espace réservé de la date 27"/>
          <p:cNvSpPr>
            <a:spLocks noGrp="1"/>
          </p:cNvSpPr>
          <p:nvPr>
            <p:ph type="dt" sz="half" idx="10"/>
          </p:nvPr>
        </p:nvSpPr>
        <p:spPr/>
        <p:txBody>
          <a:bodyPr/>
          <a:lstStyle/>
          <a:p>
            <a:fld id="{25F93A08-ACE4-4928-AC40-A456AFD7509F}" type="datetimeFigureOut">
              <a:rPr lang="en-US" smtClean="0"/>
              <a:pPr/>
              <a:t>4/1/2010</a:t>
            </a:fld>
            <a:endParaRPr lang="en-US"/>
          </a:p>
        </p:txBody>
      </p:sp>
      <p:sp>
        <p:nvSpPr>
          <p:cNvPr id="17" name="Espace réservé du pied de page 16"/>
          <p:cNvSpPr>
            <a:spLocks noGrp="1"/>
          </p:cNvSpPr>
          <p:nvPr>
            <p:ph type="ftr" sz="quarter" idx="11"/>
          </p:nvPr>
        </p:nvSpPr>
        <p:spPr/>
        <p:txBody>
          <a:bodyPr/>
          <a:lstStyle/>
          <a:p>
            <a:endParaRPr lang="en-US"/>
          </a:p>
        </p:txBody>
      </p:sp>
      <p:sp>
        <p:nvSpPr>
          <p:cNvPr id="29" name="Espace réservé du numéro de diapositive 28"/>
          <p:cNvSpPr>
            <a:spLocks noGrp="1"/>
          </p:cNvSpPr>
          <p:nvPr>
            <p:ph type="sldNum" sz="quarter" idx="12"/>
          </p:nvPr>
        </p:nvSpPr>
        <p:spPr/>
        <p:txBody>
          <a:bodyPr/>
          <a:lstStyle/>
          <a:p>
            <a:fld id="{98BF7CDF-4223-4389-9E22-5432B28E0A8B}" type="slidenum">
              <a:rPr lang="en-US" smtClean="0"/>
              <a:pPr/>
              <a:t>‹Nº›</a:t>
            </a:fld>
            <a:endParaRPr lang="en-US"/>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Espace réservé de la date 3"/>
          <p:cNvSpPr>
            <a:spLocks noGrp="1"/>
          </p:cNvSpPr>
          <p:nvPr>
            <p:ph type="dt" sz="half" idx="10"/>
          </p:nvPr>
        </p:nvSpPr>
        <p:spPr/>
        <p:txBody>
          <a:bodyPr/>
          <a:lstStyle/>
          <a:p>
            <a:fld id="{25F93A08-ACE4-4928-AC40-A456AFD7509F}" type="datetimeFigureOut">
              <a:rPr lang="en-US" smtClean="0"/>
              <a:pPr/>
              <a:t>4/1/2010</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98BF7CDF-4223-4389-9E22-5432B28E0A8B}" type="slidenum">
              <a:rPr lang="en-US" smtClean="0"/>
              <a:pPr/>
              <a:t>‹Nº›</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Espace réservé de la date 3"/>
          <p:cNvSpPr>
            <a:spLocks noGrp="1"/>
          </p:cNvSpPr>
          <p:nvPr>
            <p:ph type="dt" sz="half" idx="10"/>
          </p:nvPr>
        </p:nvSpPr>
        <p:spPr/>
        <p:txBody>
          <a:bodyPr/>
          <a:lstStyle/>
          <a:p>
            <a:fld id="{25F93A08-ACE4-4928-AC40-A456AFD7509F}" type="datetimeFigureOut">
              <a:rPr lang="en-US" smtClean="0"/>
              <a:pPr/>
              <a:t>4/1/2010</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98BF7CDF-4223-4389-9E22-5432B28E0A8B}" type="slidenum">
              <a:rPr lang="en-US" smtClean="0"/>
              <a:pPr/>
              <a:t>‹Nº›</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Espace réservé du contenu 2"/>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Espace réservé de la date 3"/>
          <p:cNvSpPr>
            <a:spLocks noGrp="1"/>
          </p:cNvSpPr>
          <p:nvPr>
            <p:ph type="dt" sz="half" idx="10"/>
          </p:nvPr>
        </p:nvSpPr>
        <p:spPr/>
        <p:txBody>
          <a:bodyPr/>
          <a:lstStyle/>
          <a:p>
            <a:fld id="{25F93A08-ACE4-4928-AC40-A456AFD7509F}" type="datetimeFigureOut">
              <a:rPr lang="en-US" smtClean="0"/>
              <a:pPr/>
              <a:t>4/1/2010</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98BF7CDF-4223-4389-9E22-5432B28E0A8B}" type="slidenum">
              <a:rPr lang="en-US" smtClean="0"/>
              <a:pPr/>
              <a:t>‹Nº›</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3">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Espace réservé de la date 3"/>
          <p:cNvSpPr>
            <a:spLocks noGrp="1"/>
          </p:cNvSpPr>
          <p:nvPr>
            <p:ph type="dt" sz="half" idx="10"/>
          </p:nvPr>
        </p:nvSpPr>
        <p:spPr/>
        <p:txBody>
          <a:bodyPr/>
          <a:lstStyle/>
          <a:p>
            <a:fld id="{25F93A08-ACE4-4928-AC40-A456AFD7509F}" type="datetimeFigureOut">
              <a:rPr lang="en-US" smtClean="0"/>
              <a:pPr/>
              <a:t>4/1/2010</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a:xfrm>
            <a:off x="7924800" y="6416675"/>
            <a:ext cx="762000" cy="365125"/>
          </a:xfrm>
        </p:spPr>
        <p:txBody>
          <a:bodyPr/>
          <a:lstStyle/>
          <a:p>
            <a:fld id="{98BF7CDF-4223-4389-9E22-5432B28E0A8B}" type="slidenum">
              <a:rPr lang="en-US" smtClean="0"/>
              <a:pPr/>
              <a:t>‹Nº›</a:t>
            </a:fld>
            <a:endParaRPr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Espace réservé de la date 4"/>
          <p:cNvSpPr>
            <a:spLocks noGrp="1"/>
          </p:cNvSpPr>
          <p:nvPr>
            <p:ph type="dt" sz="half" idx="10"/>
          </p:nvPr>
        </p:nvSpPr>
        <p:spPr/>
        <p:txBody>
          <a:bodyPr/>
          <a:lstStyle/>
          <a:p>
            <a:fld id="{25F93A08-ACE4-4928-AC40-A456AFD7509F}" type="datetimeFigureOut">
              <a:rPr lang="en-US" smtClean="0"/>
              <a:pPr/>
              <a:t>4/1/2010</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98BF7CDF-4223-4389-9E22-5432B28E0A8B}" type="slidenum">
              <a:rPr lang="en-US" smtClean="0"/>
              <a:pPr/>
              <a:t>‹Nº›</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es-ES" smtClean="0"/>
              <a:t>Haga clic para modificar el estilo de título del patrón</a:t>
            </a:r>
            <a:endParaRPr kumimoji="0"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Espace réservé de la date 6"/>
          <p:cNvSpPr>
            <a:spLocks noGrp="1"/>
          </p:cNvSpPr>
          <p:nvPr>
            <p:ph type="dt" sz="half" idx="10"/>
          </p:nvPr>
        </p:nvSpPr>
        <p:spPr/>
        <p:txBody>
          <a:bodyPr/>
          <a:lstStyle/>
          <a:p>
            <a:fld id="{25F93A08-ACE4-4928-AC40-A456AFD7509F}" type="datetimeFigureOut">
              <a:rPr lang="en-US" smtClean="0"/>
              <a:pPr/>
              <a:t>4/1/2010</a:t>
            </a:fld>
            <a:endParaRPr lang="en-US"/>
          </a:p>
        </p:txBody>
      </p:sp>
      <p:sp>
        <p:nvSpPr>
          <p:cNvPr id="8" name="Espace réservé du pied de page 7"/>
          <p:cNvSpPr>
            <a:spLocks noGrp="1"/>
          </p:cNvSpPr>
          <p:nvPr>
            <p:ph type="ftr" sz="quarter" idx="11"/>
          </p:nvPr>
        </p:nvSpPr>
        <p:spPr/>
        <p:txBody>
          <a:bodyPr/>
          <a:lstStyle/>
          <a:p>
            <a:endParaRPr lang="en-US"/>
          </a:p>
        </p:txBody>
      </p:sp>
      <p:sp>
        <p:nvSpPr>
          <p:cNvPr id="9" name="Espace réservé du numéro de diapositive 8"/>
          <p:cNvSpPr>
            <a:spLocks noGrp="1"/>
          </p:cNvSpPr>
          <p:nvPr>
            <p:ph type="sldNum" sz="quarter" idx="12"/>
          </p:nvPr>
        </p:nvSpPr>
        <p:spPr/>
        <p:txBody>
          <a:bodyPr/>
          <a:lstStyle/>
          <a:p>
            <a:fld id="{98BF7CDF-4223-4389-9E22-5432B28E0A8B}" type="slidenum">
              <a:rPr lang="en-US" smtClean="0"/>
              <a:pPr/>
              <a:t>‹Nº›</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Espace réservé de la date 2"/>
          <p:cNvSpPr>
            <a:spLocks noGrp="1"/>
          </p:cNvSpPr>
          <p:nvPr>
            <p:ph type="dt" sz="half" idx="10"/>
          </p:nvPr>
        </p:nvSpPr>
        <p:spPr/>
        <p:txBody>
          <a:bodyPr/>
          <a:lstStyle/>
          <a:p>
            <a:fld id="{25F93A08-ACE4-4928-AC40-A456AFD7509F}" type="datetimeFigureOut">
              <a:rPr lang="en-US" smtClean="0"/>
              <a:pPr/>
              <a:t>4/1/2010</a:t>
            </a:fld>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98BF7CDF-4223-4389-9E22-5432B28E0A8B}" type="slidenum">
              <a:rPr lang="en-US" smtClean="0"/>
              <a:pPr/>
              <a:t>‹Nº›</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5F93A08-ACE4-4928-AC40-A456AFD7509F}" type="datetimeFigureOut">
              <a:rPr lang="en-US" smtClean="0"/>
              <a:pPr/>
              <a:t>4/1/2010</a:t>
            </a:fld>
            <a:endParaRPr lang="en-US"/>
          </a:p>
        </p:txBody>
      </p:sp>
      <p:sp>
        <p:nvSpPr>
          <p:cNvPr id="3" name="Espace réservé du pied de page 2"/>
          <p:cNvSpPr>
            <a:spLocks noGrp="1"/>
          </p:cNvSpPr>
          <p:nvPr>
            <p:ph type="ftr" sz="quarter" idx="1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98BF7CDF-4223-4389-9E22-5432B28E0A8B}" type="slidenum">
              <a:rPr lang="en-US" smtClean="0"/>
              <a:pPr/>
              <a:t>‹Nº›</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s-ES" smtClean="0"/>
              <a:t>Haga clic para modificar el estilo de título del patrón</a:t>
            </a:r>
            <a:endParaRPr kumimoji="0"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Espace réservé de la date 4"/>
          <p:cNvSpPr>
            <a:spLocks noGrp="1"/>
          </p:cNvSpPr>
          <p:nvPr>
            <p:ph type="dt" sz="half" idx="10"/>
          </p:nvPr>
        </p:nvSpPr>
        <p:spPr/>
        <p:txBody>
          <a:bodyPr/>
          <a:lstStyle/>
          <a:p>
            <a:fld id="{25F93A08-ACE4-4928-AC40-A456AFD7509F}" type="datetimeFigureOut">
              <a:rPr lang="en-US" smtClean="0"/>
              <a:pPr/>
              <a:t>4/1/2010</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98BF7CDF-4223-4389-9E22-5432B28E0A8B}" type="slidenum">
              <a:rPr lang="en-US" smtClean="0"/>
              <a:pPr/>
              <a:t>‹Nº›</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s-ES" smtClean="0"/>
              <a:t>Haga clic para modificar el estilo de título del patrón</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s-ES" smtClean="0">
                <a:solidFill>
                  <a:schemeClr val="lt1"/>
                </a:solidFill>
                <a:latin typeface="+mn-lt"/>
                <a:ea typeface="+mn-ea"/>
                <a:cs typeface="+mn-cs"/>
              </a:rPr>
              <a:t>Haga clic en el icono para agregar una imagen</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Espace réservé de la date 4"/>
          <p:cNvSpPr>
            <a:spLocks noGrp="1"/>
          </p:cNvSpPr>
          <p:nvPr>
            <p:ph type="dt" sz="half" idx="10"/>
          </p:nvPr>
        </p:nvSpPr>
        <p:spPr/>
        <p:txBody>
          <a:bodyPr/>
          <a:lstStyle/>
          <a:p>
            <a:fld id="{25F93A08-ACE4-4928-AC40-A456AFD7509F}" type="datetimeFigureOut">
              <a:rPr lang="en-US" smtClean="0"/>
              <a:pPr/>
              <a:t>4/1/2010</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98BF7CDF-4223-4389-9E22-5432B28E0A8B}" type="slidenum">
              <a:rPr lang="en-US" smtClean="0"/>
              <a:pPr/>
              <a:t>‹Nº›</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25F93A08-ACE4-4928-AC40-A456AFD7509F}" type="datetimeFigureOut">
              <a:rPr lang="en-US" smtClean="0"/>
              <a:pPr/>
              <a:t>4/1/2010</a:t>
            </a:fld>
            <a:endParaRPr lang="en-US"/>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8BF7CDF-4223-4389-9E22-5432B28E0A8B}" type="slidenum">
              <a:rPr lang="en-US" smtClean="0"/>
              <a:pPr/>
              <a:t>‹Nº›</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hyperlink" Target="http://www.unido.org/index.php?id=28" TargetMode="External"/><Relationship Id="rId3" Type="http://schemas.openxmlformats.org/officeDocument/2006/relationships/image" Target="../media/image19.jpe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1.jpeg"/><Relationship Id="rId2" Type="http://schemas.openxmlformats.org/officeDocument/2006/relationships/image" Target="../media/image18.png"/><Relationship Id="rId16"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jpeg"/><Relationship Id="rId15" Type="http://schemas.openxmlformats.org/officeDocument/2006/relationships/hyperlink" Target="http://www.undp.org/" TargetMode="External"/><Relationship Id="rId10" Type="http://schemas.openxmlformats.org/officeDocument/2006/relationships/image" Target="../media/image26.jpe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295400"/>
            <a:ext cx="8458200" cy="3919550"/>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COLORED GEMSTONES </a:t>
            </a:r>
            <a:br>
              <a:rPr lang="en-US" dirty="0" smtClean="0"/>
            </a:br>
            <a:r>
              <a:rPr lang="en-US" dirty="0" smtClean="0"/>
              <a:t>From mine to market</a:t>
            </a:r>
            <a:br>
              <a:rPr lang="en-US" dirty="0" smtClean="0"/>
            </a:br>
            <a:r>
              <a:rPr lang="en-US" dirty="0" smtClean="0"/>
              <a:t>ETHICAL TRADE and MINING</a:t>
            </a:r>
            <a:br>
              <a:rPr lang="en-US" dirty="0" smtClean="0"/>
            </a:br>
            <a:r>
              <a:rPr lang="en-US" dirty="0" smtClean="0"/>
              <a:t/>
            </a:r>
            <a:br>
              <a:rPr lang="en-US" dirty="0" smtClean="0"/>
            </a:br>
            <a:r>
              <a:rPr lang="en-US" dirty="0" smtClean="0"/>
              <a:t>Certification CHALLENGES</a:t>
            </a:r>
            <a:r>
              <a:rPr lang="en-US" dirty="0" smtClean="0">
                <a:solidFill>
                  <a:schemeClr val="tx1"/>
                </a:solidFill>
              </a:rPr>
              <a:t/>
            </a:r>
            <a:br>
              <a:rPr lang="en-US" dirty="0" smtClean="0">
                <a:solidFill>
                  <a:schemeClr val="tx1"/>
                </a:solidFill>
              </a:rPr>
            </a:br>
            <a:endParaRPr lang="en-US" dirty="0"/>
          </a:p>
        </p:txBody>
      </p:sp>
      <p:sp>
        <p:nvSpPr>
          <p:cNvPr id="3" name="Subtitle 2"/>
          <p:cNvSpPr>
            <a:spLocks noGrp="1"/>
          </p:cNvSpPr>
          <p:nvPr>
            <p:ph type="subTitle" idx="1"/>
          </p:nvPr>
        </p:nvSpPr>
        <p:spPr>
          <a:xfrm>
            <a:off x="5334000" y="5257800"/>
            <a:ext cx="3276600" cy="1066800"/>
          </a:xfrm>
        </p:spPr>
        <p:txBody>
          <a:bodyPr>
            <a:normAutofit/>
          </a:bodyPr>
          <a:lstStyle/>
          <a:p>
            <a:pPr algn="r"/>
            <a:r>
              <a:rPr lang="en-US" sz="2000" dirty="0" smtClean="0">
                <a:solidFill>
                  <a:schemeClr val="tx1"/>
                </a:solidFill>
              </a:rPr>
              <a:t>Jean Claude </a:t>
            </a:r>
            <a:r>
              <a:rPr lang="en-US" sz="2000" dirty="0" err="1" smtClean="0">
                <a:solidFill>
                  <a:schemeClr val="tx1"/>
                </a:solidFill>
              </a:rPr>
              <a:t>Michelou</a:t>
            </a:r>
            <a:endParaRPr lang="en-US" sz="2000" dirty="0" smtClean="0">
              <a:solidFill>
                <a:schemeClr val="tx1"/>
              </a:solidFill>
            </a:endParaRPr>
          </a:p>
          <a:p>
            <a:pPr algn="r"/>
            <a:r>
              <a:rPr lang="en-US" sz="2000" dirty="0" smtClean="0"/>
              <a:t>Vice President ICA</a:t>
            </a:r>
          </a:p>
          <a:p>
            <a:pPr algn="r"/>
            <a:endParaRPr lang="en-US" sz="1600" dirty="0" smtClean="0">
              <a:solidFill>
                <a:schemeClr val="tx1"/>
              </a:solidFill>
            </a:endParaRPr>
          </a:p>
        </p:txBody>
      </p:sp>
      <p:sp>
        <p:nvSpPr>
          <p:cNvPr id="5" name="ZoneTexte 4"/>
          <p:cNvSpPr txBox="1"/>
          <p:nvPr/>
        </p:nvSpPr>
        <p:spPr>
          <a:xfrm>
            <a:off x="457200" y="5257800"/>
            <a:ext cx="3657600" cy="1015663"/>
          </a:xfrm>
          <a:prstGeom prst="rect">
            <a:avLst/>
          </a:prstGeom>
          <a:noFill/>
        </p:spPr>
        <p:txBody>
          <a:bodyPr wrap="square" rtlCol="0">
            <a:spAutoFit/>
          </a:bodyPr>
          <a:lstStyle/>
          <a:p>
            <a:r>
              <a:rPr lang="en-US" sz="2000" dirty="0" err="1" smtClean="0"/>
              <a:t>Rapaport</a:t>
            </a:r>
            <a:r>
              <a:rPr lang="en-US" sz="2000" dirty="0" smtClean="0"/>
              <a:t>  Fair Trade Jewelry Conference    </a:t>
            </a:r>
          </a:p>
          <a:p>
            <a:r>
              <a:rPr lang="en-US" sz="2000" dirty="0" smtClean="0"/>
              <a:t>Basel, CH-  March 18</a:t>
            </a:r>
            <a:r>
              <a:rPr lang="en-US" sz="2000" baseline="30000" dirty="0" smtClean="0"/>
              <a:t>th</a:t>
            </a:r>
            <a:r>
              <a:rPr lang="en-US" sz="2000" dirty="0" smtClean="0"/>
              <a:t>  2010</a:t>
            </a:r>
            <a:endParaRPr lang="en-US" sz="20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z="4800" b="1" smtClean="0"/>
              <a:t>FACTS</a:t>
            </a:r>
          </a:p>
        </p:txBody>
      </p:sp>
      <p:sp>
        <p:nvSpPr>
          <p:cNvPr id="3" name="Content Placeholder 2"/>
          <p:cNvSpPr>
            <a:spLocks noGrp="1"/>
          </p:cNvSpPr>
          <p:nvPr>
            <p:ph idx="1"/>
          </p:nvPr>
        </p:nvSpPr>
        <p:spPr/>
        <p:txBody>
          <a:bodyPr>
            <a:normAutofit/>
          </a:bodyPr>
          <a:lstStyle/>
          <a:p>
            <a:pPr marL="420624" indent="-384048" fontAlgn="auto">
              <a:spcAft>
                <a:spcPts val="0"/>
              </a:spcAft>
              <a:buFont typeface="Wingdings 2"/>
              <a:buChar char=""/>
              <a:defRPr/>
            </a:pPr>
            <a:r>
              <a:rPr lang="en-US" b="1" dirty="0" smtClean="0"/>
              <a:t>80 % of Colored Stone Supply comes from Artisanal Small Scale Mining (ASM)</a:t>
            </a:r>
          </a:p>
          <a:p>
            <a:pPr marL="420624" indent="-384048" fontAlgn="auto">
              <a:spcAft>
                <a:spcPts val="0"/>
              </a:spcAft>
              <a:buFont typeface="Wingdings 2"/>
              <a:buChar char=""/>
              <a:defRPr/>
            </a:pPr>
            <a:r>
              <a:rPr lang="en-US" b="1" dirty="0" smtClean="0"/>
              <a:t>90 % of ASM is located in Developing and Emerging countries</a:t>
            </a:r>
          </a:p>
          <a:p>
            <a:pPr marL="420624" indent="-384048" fontAlgn="auto">
              <a:spcAft>
                <a:spcPts val="0"/>
              </a:spcAft>
              <a:buFont typeface="Wingdings 2"/>
              <a:buChar char=""/>
              <a:defRPr/>
            </a:pPr>
            <a:r>
              <a:rPr lang="en-US" b="1" dirty="0" smtClean="0"/>
              <a:t>Development expectations limitations:</a:t>
            </a:r>
          </a:p>
          <a:p>
            <a:pPr marL="1005840" lvl="2" indent="-256032" fontAlgn="auto">
              <a:spcAft>
                <a:spcPts val="0"/>
              </a:spcAft>
              <a:buFont typeface="Arial"/>
              <a:buChar char="○"/>
              <a:defRPr/>
            </a:pPr>
            <a:r>
              <a:rPr lang="en-US" b="1" dirty="0" smtClean="0"/>
              <a:t>Lack of investment capacity</a:t>
            </a:r>
          </a:p>
          <a:p>
            <a:pPr marL="1005840" lvl="2" indent="-256032" fontAlgn="auto">
              <a:spcAft>
                <a:spcPts val="0"/>
              </a:spcAft>
              <a:buFont typeface="Arial"/>
              <a:buChar char="○"/>
              <a:defRPr/>
            </a:pPr>
            <a:r>
              <a:rPr lang="en-US" b="1" dirty="0" smtClean="0"/>
              <a:t>Lack of professional capacity or mining techniques</a:t>
            </a:r>
          </a:p>
          <a:p>
            <a:pPr marL="1005840" lvl="2" indent="-256032" fontAlgn="auto">
              <a:spcAft>
                <a:spcPts val="0"/>
              </a:spcAft>
              <a:buFont typeface="Arial"/>
              <a:buChar char="○"/>
              <a:defRPr/>
            </a:pPr>
            <a:r>
              <a:rPr lang="en-US" b="1" dirty="0" smtClean="0"/>
              <a:t>Low potential  of deposit yield</a:t>
            </a:r>
          </a:p>
          <a:p>
            <a:pPr marL="1005840" lvl="2" indent="-256032" fontAlgn="auto">
              <a:spcAft>
                <a:spcPts val="0"/>
              </a:spcAft>
              <a:buFont typeface="Arial"/>
              <a:buChar char="○"/>
              <a:defRPr/>
            </a:pPr>
            <a:r>
              <a:rPr lang="en-US" b="1" dirty="0" smtClean="0"/>
              <a:t>Extreme nature conditions and limited accessibility</a:t>
            </a:r>
          </a:p>
          <a:p>
            <a:pPr marL="1005840" lvl="2" indent="-256032" fontAlgn="auto">
              <a:spcAft>
                <a:spcPts val="0"/>
              </a:spcAft>
              <a:buFont typeface="Arial"/>
              <a:buChar char="○"/>
              <a:defRPr/>
            </a:pPr>
            <a:endParaRPr lang="en-US" dirty="0" smtClean="0"/>
          </a:p>
          <a:p>
            <a:pPr marL="420624" indent="-384048" fontAlgn="auto">
              <a:spcAft>
                <a:spcPts val="0"/>
              </a:spcAft>
              <a:buFont typeface="Wingdings 2"/>
              <a:buNone/>
              <a:defRPr/>
            </a:pPr>
            <a:endParaRPr lang="en-US" dirty="0" smtClean="0"/>
          </a:p>
          <a:p>
            <a:pPr marL="420624" indent="-384048" fontAlgn="auto">
              <a:spcAft>
                <a:spcPts val="0"/>
              </a:spcAft>
              <a:buFont typeface="Wingdings 2"/>
              <a:buChar char=""/>
              <a:defRPr/>
            </a:pPr>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idx="4294967295"/>
          </p:nvPr>
        </p:nvSpPr>
        <p:spPr>
          <a:xfrm>
            <a:off x="0" y="285750"/>
            <a:ext cx="8229600" cy="1143000"/>
          </a:xfrm>
        </p:spPr>
        <p:txBody>
          <a:bodyPr/>
          <a:lstStyle/>
          <a:p>
            <a:r>
              <a:rPr lang="en-US" b="1" smtClean="0"/>
              <a:t>ASM ISSUES</a:t>
            </a:r>
          </a:p>
        </p:txBody>
      </p:sp>
      <p:sp>
        <p:nvSpPr>
          <p:cNvPr id="11267" name="TextBox 11"/>
          <p:cNvSpPr txBox="1">
            <a:spLocks noChangeArrowheads="1"/>
          </p:cNvSpPr>
          <p:nvPr/>
        </p:nvSpPr>
        <p:spPr bwMode="auto">
          <a:xfrm>
            <a:off x="1143000" y="1714488"/>
            <a:ext cx="6786586" cy="4893647"/>
          </a:xfrm>
          <a:prstGeom prst="rect">
            <a:avLst/>
          </a:prstGeom>
          <a:noFill/>
          <a:ln w="9525">
            <a:noFill/>
            <a:miter lim="800000"/>
            <a:headEnd/>
            <a:tailEnd/>
          </a:ln>
        </p:spPr>
        <p:txBody>
          <a:bodyPr wrap="square">
            <a:spAutoFit/>
          </a:bodyPr>
          <a:lstStyle/>
          <a:p>
            <a:pPr>
              <a:buFont typeface="Arial" charset="0"/>
              <a:buChar char="•"/>
            </a:pPr>
            <a:r>
              <a:rPr lang="en-US" sz="2400" dirty="0"/>
              <a:t> </a:t>
            </a:r>
            <a:r>
              <a:rPr lang="en-US" sz="2400" b="1" dirty="0"/>
              <a:t>Labor </a:t>
            </a:r>
            <a:r>
              <a:rPr lang="en-US" sz="2400" b="1" dirty="0" smtClean="0"/>
              <a:t>issues</a:t>
            </a:r>
          </a:p>
          <a:p>
            <a:endParaRPr lang="en-US" sz="2400" b="1" dirty="0" smtClean="0"/>
          </a:p>
          <a:p>
            <a:endParaRPr lang="en-US" sz="2400" b="1" dirty="0" smtClean="0"/>
          </a:p>
          <a:p>
            <a:pPr>
              <a:buFont typeface="Arial" charset="0"/>
              <a:buChar char="•"/>
            </a:pPr>
            <a:r>
              <a:rPr lang="en-US" sz="2400" b="1" dirty="0" smtClean="0"/>
              <a:t>  Capacity Building and training issues</a:t>
            </a:r>
          </a:p>
          <a:p>
            <a:endParaRPr lang="en-US" sz="2400" b="1" dirty="0" smtClean="0"/>
          </a:p>
          <a:p>
            <a:endParaRPr lang="en-US" sz="2400" b="1" dirty="0"/>
          </a:p>
          <a:p>
            <a:pPr>
              <a:buFont typeface="Arial" charset="0"/>
              <a:buChar char="•"/>
            </a:pPr>
            <a:r>
              <a:rPr lang="en-US" sz="2400" b="1" dirty="0" smtClean="0"/>
              <a:t>  </a:t>
            </a:r>
            <a:r>
              <a:rPr lang="en-US" sz="2400" b="1" dirty="0"/>
              <a:t>Environmental issues</a:t>
            </a:r>
          </a:p>
          <a:p>
            <a:pPr>
              <a:buFont typeface="Arial" charset="0"/>
              <a:buChar char="•"/>
            </a:pPr>
            <a:endParaRPr lang="en-US" sz="2400" b="1" dirty="0"/>
          </a:p>
          <a:p>
            <a:pPr>
              <a:buFont typeface="Arial" charset="0"/>
              <a:buChar char="•"/>
            </a:pPr>
            <a:endParaRPr lang="en-US" sz="2400" b="1" dirty="0" smtClean="0"/>
          </a:p>
          <a:p>
            <a:pPr>
              <a:buFont typeface="Arial" charset="0"/>
              <a:buChar char="•"/>
            </a:pPr>
            <a:r>
              <a:rPr lang="en-US" sz="2400" b="1" dirty="0" smtClean="0"/>
              <a:t>  </a:t>
            </a:r>
            <a:r>
              <a:rPr lang="en-US" sz="2400" b="1" dirty="0"/>
              <a:t>Who receives the returns</a:t>
            </a:r>
          </a:p>
          <a:p>
            <a:endParaRPr lang="en-US" sz="2400" b="1" dirty="0"/>
          </a:p>
          <a:p>
            <a:endParaRPr lang="en-US" sz="2400" b="1" dirty="0"/>
          </a:p>
          <a:p>
            <a:pPr>
              <a:buFont typeface="Arial" charset="0"/>
              <a:buChar char="•"/>
            </a:pPr>
            <a:r>
              <a:rPr lang="en-US" sz="2400" b="1" dirty="0"/>
              <a:t>  </a:t>
            </a:r>
            <a:r>
              <a:rPr lang="en-US" sz="2400" b="1" dirty="0" smtClean="0"/>
              <a:t>Treatment</a:t>
            </a:r>
            <a:endParaRPr lang="en-US" sz="2400" b="1"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5867400"/>
            <a:ext cx="5486400" cy="566737"/>
          </a:xfrm>
        </p:spPr>
        <p:txBody>
          <a:bodyPr>
            <a:normAutofit fontScale="90000"/>
          </a:bodyPr>
          <a:lstStyle/>
          <a:p>
            <a:pPr fontAlgn="auto">
              <a:spcAft>
                <a:spcPts val="0"/>
              </a:spcAft>
              <a:defRPr/>
            </a:pPr>
            <a:r>
              <a:rPr lang="en-US" dirty="0" smtClean="0"/>
              <a:t>OPEN PIT EMERALD MINING</a:t>
            </a:r>
            <a:br>
              <a:rPr lang="en-US" dirty="0" smtClean="0"/>
            </a:br>
            <a:r>
              <a:rPr lang="en-US" dirty="0" smtClean="0"/>
              <a:t>High level damage to the environment</a:t>
            </a:r>
            <a:br>
              <a:rPr lang="en-US" dirty="0" smtClean="0"/>
            </a:br>
            <a:endParaRPr lang="en-US" dirty="0"/>
          </a:p>
        </p:txBody>
      </p:sp>
      <p:pic>
        <p:nvPicPr>
          <p:cNvPr id="5" name="Picture Placeholder 4" descr="Explosion Volvere.jpg"/>
          <p:cNvPicPr>
            <a:picLocks noGrp="1" noChangeAspect="1"/>
          </p:cNvPicPr>
          <p:nvPr>
            <p:ph type="pic" idx="1"/>
          </p:nvPr>
        </p:nvPicPr>
        <p:blipFill>
          <a:blip r:embed="rId2" cstate="print"/>
          <a:srcRect l="3892" r="3892"/>
          <a:stretch>
            <a:fillRect/>
          </a:stretch>
        </p:blipFill>
        <p:spPr>
          <a:xfrm>
            <a:off x="1752600" y="1447800"/>
            <a:ext cx="5486400" cy="3962400"/>
          </a:xfr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5"/>
          <p:cNvSpPr txBox="1">
            <a:spLocks noChangeArrowheads="1"/>
          </p:cNvSpPr>
          <p:nvPr/>
        </p:nvSpPr>
        <p:spPr bwMode="auto">
          <a:xfrm>
            <a:off x="228600" y="4114800"/>
            <a:ext cx="3286125" cy="923925"/>
          </a:xfrm>
          <a:prstGeom prst="rect">
            <a:avLst/>
          </a:prstGeom>
          <a:noFill/>
          <a:ln w="9525">
            <a:noFill/>
            <a:miter lim="800000"/>
            <a:headEnd/>
            <a:tailEnd/>
          </a:ln>
        </p:spPr>
        <p:txBody>
          <a:bodyPr>
            <a:spAutoFit/>
          </a:bodyPr>
          <a:lstStyle/>
          <a:p>
            <a:r>
              <a:rPr lang="en-US" b="1" dirty="0"/>
              <a:t>TOURMALINE ASM</a:t>
            </a:r>
          </a:p>
          <a:p>
            <a:r>
              <a:rPr lang="en-US" b="1" dirty="0"/>
              <a:t>Damage to the environment </a:t>
            </a:r>
            <a:br>
              <a:rPr lang="en-US" b="1" dirty="0"/>
            </a:br>
            <a:endParaRPr lang="en-US" b="1" dirty="0"/>
          </a:p>
        </p:txBody>
      </p:sp>
      <p:sp>
        <p:nvSpPr>
          <p:cNvPr id="11" name="Title 1"/>
          <p:cNvSpPr>
            <a:spLocks noGrp="1"/>
          </p:cNvSpPr>
          <p:nvPr>
            <p:ph type="title"/>
          </p:nvPr>
        </p:nvSpPr>
        <p:spPr>
          <a:xfrm>
            <a:off x="6215063" y="1785938"/>
            <a:ext cx="2928937" cy="638175"/>
          </a:xfrm>
        </p:spPr>
        <p:txBody>
          <a:bodyPr>
            <a:normAutofit fontScale="90000"/>
          </a:bodyPr>
          <a:lstStyle/>
          <a:p>
            <a:pPr algn="r" fontAlgn="auto">
              <a:spcAft>
                <a:spcPts val="0"/>
              </a:spcAft>
              <a:defRPr/>
            </a:pPr>
            <a:r>
              <a:rPr lang="en-US" sz="2000" b="1" dirty="0" smtClean="0">
                <a:solidFill>
                  <a:schemeClr val="tx1"/>
                </a:solidFill>
                <a:latin typeface="+mn-lt"/>
              </a:rPr>
              <a:t>SPESSARTITE ASM</a:t>
            </a:r>
            <a:br>
              <a:rPr lang="en-US" sz="2000" b="1" dirty="0" smtClean="0">
                <a:solidFill>
                  <a:schemeClr val="tx1"/>
                </a:solidFill>
                <a:latin typeface="+mn-lt"/>
              </a:rPr>
            </a:br>
            <a:r>
              <a:rPr lang="en-US" sz="1800" b="1" dirty="0" smtClean="0">
                <a:solidFill>
                  <a:schemeClr val="tx1"/>
                </a:solidFill>
                <a:latin typeface="+mn-lt"/>
              </a:rPr>
              <a:t>Dangerous work conditions</a:t>
            </a:r>
            <a:r>
              <a:rPr lang="en-US" sz="1800" b="1" dirty="0" smtClean="0"/>
              <a:t/>
            </a:r>
            <a:br>
              <a:rPr lang="en-US" sz="1800" b="1" dirty="0" smtClean="0"/>
            </a:br>
            <a:r>
              <a:rPr lang="en-US" sz="2000" b="1" dirty="0" smtClean="0"/>
              <a:t> </a:t>
            </a:r>
            <a:br>
              <a:rPr lang="en-US" sz="2000" b="1" dirty="0" smtClean="0"/>
            </a:br>
            <a:r>
              <a:rPr lang="en-US" dirty="0" smtClean="0"/>
              <a:t/>
            </a:r>
            <a:br>
              <a:rPr lang="en-US" dirty="0" smtClean="0"/>
            </a:br>
            <a:endParaRPr lang="en-US" dirty="0"/>
          </a:p>
        </p:txBody>
      </p:sp>
      <p:pic>
        <p:nvPicPr>
          <p:cNvPr id="15364" name="Picture Placeholder 6" descr="Photo 11 Mine de Tournalines de Kagarko ( kaduna).jpg"/>
          <p:cNvPicPr>
            <a:picLocks noGrp="1" noChangeAspect="1"/>
          </p:cNvPicPr>
          <p:nvPr>
            <p:ph sz="half" idx="1"/>
          </p:nvPr>
        </p:nvPicPr>
        <p:blipFill>
          <a:blip r:embed="rId2" cstate="print"/>
          <a:srcRect/>
          <a:stretch>
            <a:fillRect/>
          </a:stretch>
        </p:blipFill>
        <p:spPr>
          <a:xfrm>
            <a:off x="228600" y="228600"/>
            <a:ext cx="4622800" cy="3465513"/>
          </a:xfrm>
        </p:spPr>
      </p:pic>
      <p:pic>
        <p:nvPicPr>
          <p:cNvPr id="15365" name="Picture Placeholder 4" descr="Photo 10 B Daba cabochon mine.jpg"/>
          <p:cNvPicPr>
            <a:picLocks noGrp="1" noChangeAspect="1"/>
          </p:cNvPicPr>
          <p:nvPr>
            <p:ph sz="half" idx="2"/>
          </p:nvPr>
        </p:nvPicPr>
        <p:blipFill>
          <a:blip r:embed="rId3" cstate="print"/>
          <a:stretch>
            <a:fillRect/>
          </a:stretch>
        </p:blipFill>
        <p:spPr>
          <a:xfrm>
            <a:off x="5638800" y="2034381"/>
            <a:ext cx="3352800" cy="4470400"/>
          </a:xfrm>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
          <p:cNvSpPr>
            <a:spLocks noGrp="1"/>
          </p:cNvSpPr>
          <p:nvPr>
            <p:ph type="title"/>
          </p:nvPr>
        </p:nvSpPr>
        <p:spPr/>
        <p:txBody>
          <a:bodyPr>
            <a:normAutofit fontScale="90000"/>
          </a:bodyPr>
          <a:lstStyle/>
          <a:p>
            <a:r>
              <a:rPr lang="en-US" b="1" dirty="0" smtClean="0"/>
              <a:t>PRINCIPLE OF CERTIFICATION </a:t>
            </a:r>
            <a:r>
              <a:rPr lang="en-US" b="1" smtClean="0"/>
              <a:t>FOR ETHICAL MINING</a:t>
            </a:r>
            <a:endParaRPr lang="en-US" b="1" dirty="0" smtClean="0"/>
          </a:p>
        </p:txBody>
      </p:sp>
      <p:sp>
        <p:nvSpPr>
          <p:cNvPr id="4" name="Content Placeholder 3"/>
          <p:cNvSpPr>
            <a:spLocks noGrp="1"/>
          </p:cNvSpPr>
          <p:nvPr>
            <p:ph idx="1"/>
          </p:nvPr>
        </p:nvSpPr>
        <p:spPr>
          <a:xfrm>
            <a:off x="428625" y="1857375"/>
            <a:ext cx="8229600" cy="4525963"/>
          </a:xfrm>
        </p:spPr>
        <p:txBody>
          <a:bodyPr>
            <a:normAutofit lnSpcReduction="10000"/>
          </a:bodyPr>
          <a:lstStyle/>
          <a:p>
            <a:pPr marL="420624" indent="-384048" fontAlgn="auto">
              <a:spcAft>
                <a:spcPts val="0"/>
              </a:spcAft>
              <a:buFont typeface="Wingdings 2"/>
              <a:buChar char=""/>
              <a:defRPr/>
            </a:pPr>
            <a:r>
              <a:rPr lang="en-US" sz="3600" b="1" dirty="0" smtClean="0"/>
              <a:t>Based on certification of country of origin</a:t>
            </a:r>
          </a:p>
          <a:p>
            <a:pPr marL="420624" indent="-384048" fontAlgn="auto">
              <a:spcAft>
                <a:spcPts val="0"/>
              </a:spcAft>
              <a:buFont typeface="Wingdings 2"/>
              <a:buChar char=""/>
              <a:defRPr/>
            </a:pPr>
            <a:r>
              <a:rPr lang="en-US" sz="3600" b="1" dirty="0" smtClean="0"/>
              <a:t>Establishment of 3 simple criteria</a:t>
            </a:r>
          </a:p>
          <a:p>
            <a:pPr marL="420624" indent="-384048" fontAlgn="auto">
              <a:spcAft>
                <a:spcPts val="0"/>
              </a:spcAft>
              <a:buFont typeface="Wingdings 2"/>
              <a:buChar char=""/>
              <a:defRPr/>
            </a:pPr>
            <a:endParaRPr lang="en-US" b="1" dirty="0" smtClean="0"/>
          </a:p>
          <a:p>
            <a:pPr marL="1371600" lvl="2" indent="-457200" fontAlgn="auto">
              <a:spcAft>
                <a:spcPts val="0"/>
              </a:spcAft>
              <a:buFont typeface="+mj-lt"/>
              <a:buAutoNum type="arabicPeriod"/>
              <a:defRPr/>
            </a:pPr>
            <a:r>
              <a:rPr lang="en-US" sz="3200" b="1" dirty="0" smtClean="0"/>
              <a:t>Development</a:t>
            </a:r>
            <a:r>
              <a:rPr lang="fr-FR" sz="3200" b="1" dirty="0" smtClean="0"/>
              <a:t> of value </a:t>
            </a:r>
            <a:r>
              <a:rPr lang="en-US" sz="3200" b="1" dirty="0" smtClean="0"/>
              <a:t>chain</a:t>
            </a:r>
          </a:p>
          <a:p>
            <a:pPr marL="1371600" lvl="2" indent="-457200" fontAlgn="auto">
              <a:spcAft>
                <a:spcPts val="0"/>
              </a:spcAft>
              <a:buFont typeface="+mj-lt"/>
              <a:buAutoNum type="arabicPeriod"/>
              <a:defRPr/>
            </a:pPr>
            <a:r>
              <a:rPr lang="en-US" sz="3200" b="1" dirty="0" smtClean="0"/>
              <a:t>Formal and certified exports</a:t>
            </a:r>
            <a:endParaRPr lang="en-US" b="1" dirty="0" smtClean="0"/>
          </a:p>
          <a:p>
            <a:pPr marL="1371600" lvl="2" indent="-457200" fontAlgn="auto">
              <a:spcAft>
                <a:spcPts val="0"/>
              </a:spcAft>
              <a:buFont typeface="+mj-lt"/>
              <a:buAutoNum type="arabicPeriod"/>
              <a:defRPr/>
            </a:pPr>
            <a:r>
              <a:rPr lang="en-US" sz="3200" b="1" dirty="0" smtClean="0"/>
              <a:t>Sustainable poverty reduction and social responsibilities  initiatives</a:t>
            </a:r>
            <a:endParaRPr lang="en-US" sz="3200" b="1"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FAIR TRADE AND THE </a:t>
            </a:r>
            <a:r>
              <a:rPr lang="en-US" dirty="0" err="1" smtClean="0"/>
              <a:t>GEMTONE</a:t>
            </a:r>
            <a:r>
              <a:rPr lang="en-US" dirty="0" smtClean="0"/>
              <a:t> SUPPLY CHAIN</a:t>
            </a:r>
            <a:endParaRPr lang="en-US" dirty="0"/>
          </a:p>
        </p:txBody>
      </p:sp>
      <p:sp>
        <p:nvSpPr>
          <p:cNvPr id="3" name="Content Placeholder 2"/>
          <p:cNvSpPr>
            <a:spLocks noGrp="1"/>
          </p:cNvSpPr>
          <p:nvPr>
            <p:ph idx="1"/>
          </p:nvPr>
        </p:nvSpPr>
        <p:spPr/>
        <p:txBody>
          <a:bodyPr>
            <a:normAutofit fontScale="92500"/>
          </a:bodyPr>
          <a:lstStyle/>
          <a:p>
            <a:pPr lvl="1"/>
            <a:r>
              <a:rPr lang="en-US" dirty="0" err="1" smtClean="0"/>
              <a:t>ASM</a:t>
            </a:r>
            <a:r>
              <a:rPr lang="en-US" dirty="0" smtClean="0"/>
              <a:t> AND MEDIUM SCALE MINING</a:t>
            </a:r>
          </a:p>
          <a:p>
            <a:pPr lvl="1"/>
            <a:r>
              <a:rPr lang="en-US" dirty="0" smtClean="0"/>
              <a:t>ROUGH SUPPLY TO PROCESSING MARKETS</a:t>
            </a:r>
          </a:p>
          <a:p>
            <a:pPr lvl="1"/>
            <a:r>
              <a:rPr lang="en-US" dirty="0" smtClean="0"/>
              <a:t>CAPACITY BUILDING IN :</a:t>
            </a:r>
          </a:p>
          <a:p>
            <a:pPr lvl="2"/>
            <a:r>
              <a:rPr lang="en-US" dirty="0" smtClean="0"/>
              <a:t> MINING TECHNIQUES</a:t>
            </a:r>
          </a:p>
          <a:p>
            <a:pPr lvl="2"/>
            <a:r>
              <a:rPr lang="en-US" dirty="0" smtClean="0"/>
              <a:t>STONE  PROCESSING - LAPIDARY</a:t>
            </a:r>
          </a:p>
          <a:p>
            <a:pPr lvl="2"/>
            <a:r>
              <a:rPr lang="en-US" dirty="0" smtClean="0"/>
              <a:t>GEMOLOGY AND  GEM MINERAL IDENTIFICATION </a:t>
            </a:r>
          </a:p>
          <a:p>
            <a:pPr lvl="2"/>
            <a:r>
              <a:rPr lang="en-US" dirty="0" smtClean="0"/>
              <a:t>RESEARCH AND CERTIFICATION</a:t>
            </a:r>
          </a:p>
          <a:p>
            <a:pPr lvl="1"/>
            <a:r>
              <a:rPr lang="en-US" dirty="0" smtClean="0"/>
              <a:t>ETHICAL MINING </a:t>
            </a:r>
            <a:r>
              <a:rPr lang="en-US" smtClean="0"/>
              <a:t>AND CSR  </a:t>
            </a:r>
            <a:r>
              <a:rPr lang="en-US" dirty="0" smtClean="0"/>
              <a:t>INITIATIVES</a:t>
            </a:r>
          </a:p>
          <a:p>
            <a:pPr lvl="1"/>
            <a:r>
              <a:rPr lang="en-US" dirty="0" smtClean="0"/>
              <a:t>CERTIFIED AND TRANSPARENT EXPORT PROCEDURES </a:t>
            </a:r>
          </a:p>
          <a:p>
            <a:pPr lvl="1"/>
            <a:r>
              <a:rPr lang="en-US" dirty="0" smtClean="0"/>
              <a:t>FULL DISCLOSURE OF TREATMENTS AND ORIGINS</a:t>
            </a:r>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MAIN ISSUES TO BE ADDRESSED AT MINE SITES</a:t>
            </a:r>
            <a:endParaRPr lang="en-US" dirty="0"/>
          </a:p>
        </p:txBody>
      </p:sp>
      <p:sp>
        <p:nvSpPr>
          <p:cNvPr id="5" name="Espace réservé du texte 4"/>
          <p:cNvSpPr>
            <a:spLocks noGrp="1"/>
          </p:cNvSpPr>
          <p:nvPr>
            <p:ph type="body" idx="4294967295"/>
          </p:nvPr>
        </p:nvSpPr>
        <p:spPr>
          <a:xfrm>
            <a:off x="533400" y="1676400"/>
            <a:ext cx="7848600" cy="4953000"/>
          </a:xfrm>
        </p:spPr>
        <p:txBody>
          <a:bodyPr>
            <a:normAutofit fontScale="55000" lnSpcReduction="20000"/>
          </a:bodyPr>
          <a:lstStyle/>
          <a:p>
            <a:pPr marL="530352" indent="-457200"/>
            <a:r>
              <a:rPr lang="en-US" b="1" dirty="0" smtClean="0"/>
              <a:t>1    EDUCATION IN MINE CAMPS OR SURROUNDING SUB MINING</a:t>
            </a:r>
          </a:p>
          <a:p>
            <a:pPr marL="530352" indent="-457200"/>
            <a:r>
              <a:rPr lang="en-US" b="1" dirty="0" smtClean="0"/>
              <a:t>COMMUNITIES </a:t>
            </a:r>
          </a:p>
          <a:p>
            <a:pPr marL="530352" indent="-457200">
              <a:buAutoNum type="arabicPeriod"/>
            </a:pPr>
            <a:endParaRPr lang="en-US" dirty="0" smtClean="0"/>
          </a:p>
          <a:p>
            <a:r>
              <a:rPr lang="en-US" b="1" dirty="0" smtClean="0"/>
              <a:t>2.      HEALTH AND FIRST AID CARE</a:t>
            </a:r>
          </a:p>
          <a:p>
            <a:r>
              <a:rPr lang="en-US" dirty="0" smtClean="0"/>
              <a:t>  </a:t>
            </a:r>
          </a:p>
          <a:p>
            <a:r>
              <a:rPr lang="en-US" b="1" dirty="0" smtClean="0"/>
              <a:t>3.      SANITATION AT MINING LOCATIONS AND CAMPS </a:t>
            </a:r>
          </a:p>
          <a:p>
            <a:endParaRPr lang="en-US" dirty="0" smtClean="0"/>
          </a:p>
          <a:p>
            <a:r>
              <a:rPr lang="en-US" b="1" dirty="0" smtClean="0"/>
              <a:t>4.     WATER ,LIGHT AND COMMUNICATION ISSUES IN MINE CAMPS </a:t>
            </a:r>
          </a:p>
          <a:p>
            <a:endParaRPr lang="en-US" b="1" dirty="0" smtClean="0"/>
          </a:p>
          <a:p>
            <a:r>
              <a:rPr lang="en-US" b="1" dirty="0" smtClean="0"/>
              <a:t>5.    MINE PITS AND TUNNELS MINING CONDITIONS</a:t>
            </a:r>
          </a:p>
          <a:p>
            <a:pPr>
              <a:buNone/>
            </a:pPr>
            <a:r>
              <a:rPr lang="en-US" dirty="0" smtClean="0"/>
              <a:t> </a:t>
            </a:r>
          </a:p>
          <a:p>
            <a:r>
              <a:rPr lang="en-US" b="1" dirty="0" smtClean="0"/>
              <a:t>6.    LAND COMMUNICATIONS </a:t>
            </a:r>
          </a:p>
          <a:p>
            <a:endParaRPr lang="en-US" dirty="0" smtClean="0"/>
          </a:p>
          <a:p>
            <a:r>
              <a:rPr lang="en-US" b="1" dirty="0" smtClean="0"/>
              <a:t>7.    WOMEN PROTECTION- EDUCATION AND SUBSTANTIVE ACTIVITIES</a:t>
            </a:r>
          </a:p>
          <a:p>
            <a:endParaRPr lang="en-US" b="1" dirty="0" smtClean="0"/>
          </a:p>
          <a:p>
            <a:r>
              <a:rPr lang="en-US" dirty="0" smtClean="0"/>
              <a:t> 8.    </a:t>
            </a:r>
            <a:r>
              <a:rPr lang="fr-FR" b="1" dirty="0" smtClean="0"/>
              <a:t>ENVIRONMENT IMPROVEMENT AND PROTECTION</a:t>
            </a:r>
            <a:endParaRPr lang="en-US" b="1" dirty="0" smtClean="0"/>
          </a:p>
          <a:p>
            <a:pPr marL="342900" indent="-342900">
              <a:buAutoNum type="alphaLcPeriod"/>
            </a:pPr>
            <a:endParaRPr lang="en-US" dirty="0" smtClean="0"/>
          </a:p>
          <a:p>
            <a:pPr marL="342900" indent="-342900">
              <a:buNone/>
            </a:pPr>
            <a:endParaRPr lang="fr-FR" b="1" dirty="0" smtClean="0"/>
          </a:p>
          <a:p>
            <a:pPr marL="342900" indent="-342900"/>
            <a:endParaRPr lang="en-US" dirty="0" smtClean="0"/>
          </a:p>
          <a:p>
            <a:endParaRPr lang="en-US" b="1" dirty="0" smtClean="0"/>
          </a:p>
          <a:p>
            <a:pPr>
              <a:buNone/>
            </a:pPr>
            <a:r>
              <a:rPr lang="en-US" dirty="0" smtClean="0"/>
              <a:t>  </a:t>
            </a:r>
          </a:p>
          <a:p>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srcRect/>
          <a:stretch>
            <a:fillRect/>
          </a:stretch>
        </p:blipFill>
        <p:spPr bwMode="auto">
          <a:xfrm>
            <a:off x="214313" y="428625"/>
            <a:ext cx="1627533" cy="1247775"/>
          </a:xfrm>
          <a:prstGeom prst="rect">
            <a:avLst/>
          </a:prstGeom>
          <a:noFill/>
          <a:ln w="9525">
            <a:noFill/>
            <a:miter lim="800000"/>
            <a:headEnd/>
            <a:tailEnd/>
          </a:ln>
        </p:spPr>
      </p:pic>
      <p:pic>
        <p:nvPicPr>
          <p:cNvPr id="32771" name="Picture 2" descr="header_en.jpg"/>
          <p:cNvPicPr>
            <a:picLocks noChangeAspect="1"/>
          </p:cNvPicPr>
          <p:nvPr/>
        </p:nvPicPr>
        <p:blipFill>
          <a:blip r:embed="rId3" cstate="print"/>
          <a:srcRect/>
          <a:stretch>
            <a:fillRect/>
          </a:stretch>
        </p:blipFill>
        <p:spPr bwMode="auto">
          <a:xfrm>
            <a:off x="6477001" y="426678"/>
            <a:ext cx="1447800" cy="1262421"/>
          </a:xfrm>
          <a:prstGeom prst="rect">
            <a:avLst/>
          </a:prstGeom>
          <a:noFill/>
          <a:ln w="9525">
            <a:noFill/>
            <a:miter lim="800000"/>
            <a:headEnd/>
            <a:tailEnd/>
          </a:ln>
        </p:spPr>
      </p:pic>
      <p:pic>
        <p:nvPicPr>
          <p:cNvPr id="32773" name="Picture 6" descr="no_dirty_gold.gif"/>
          <p:cNvPicPr>
            <a:picLocks noChangeAspect="1"/>
          </p:cNvPicPr>
          <p:nvPr/>
        </p:nvPicPr>
        <p:blipFill>
          <a:blip r:embed="rId4" cstate="print"/>
          <a:srcRect t="4887" r="9581" b="52818"/>
          <a:stretch>
            <a:fillRect/>
          </a:stretch>
        </p:blipFill>
        <p:spPr bwMode="auto">
          <a:xfrm>
            <a:off x="1643063" y="2214563"/>
            <a:ext cx="1725612" cy="1285875"/>
          </a:xfrm>
          <a:prstGeom prst="rect">
            <a:avLst/>
          </a:prstGeom>
          <a:noFill/>
          <a:ln w="9525">
            <a:noFill/>
            <a:miter lim="800000"/>
            <a:headEnd/>
            <a:tailEnd/>
          </a:ln>
        </p:spPr>
      </p:pic>
      <p:pic>
        <p:nvPicPr>
          <p:cNvPr id="32774" name="Picture 7" descr="headeng.jpg"/>
          <p:cNvPicPr>
            <a:picLocks noChangeAspect="1"/>
          </p:cNvPicPr>
          <p:nvPr/>
        </p:nvPicPr>
        <p:blipFill>
          <a:blip r:embed="rId5" cstate="print"/>
          <a:srcRect/>
          <a:stretch>
            <a:fillRect/>
          </a:stretch>
        </p:blipFill>
        <p:spPr bwMode="auto">
          <a:xfrm>
            <a:off x="5643563" y="2209800"/>
            <a:ext cx="3500437" cy="1274763"/>
          </a:xfrm>
          <a:prstGeom prst="rect">
            <a:avLst/>
          </a:prstGeom>
          <a:noFill/>
          <a:ln w="9525">
            <a:noFill/>
            <a:miter lim="800000"/>
            <a:headEnd/>
            <a:tailEnd/>
          </a:ln>
        </p:spPr>
      </p:pic>
      <p:pic>
        <p:nvPicPr>
          <p:cNvPr id="32775" name="Picture 4"/>
          <p:cNvPicPr>
            <a:picLocks noChangeAspect="1" noChangeArrowheads="1"/>
          </p:cNvPicPr>
          <p:nvPr/>
        </p:nvPicPr>
        <p:blipFill>
          <a:blip r:embed="rId6" cstate="print"/>
          <a:srcRect/>
          <a:stretch>
            <a:fillRect/>
          </a:stretch>
        </p:blipFill>
        <p:spPr bwMode="auto">
          <a:xfrm>
            <a:off x="3124200" y="5486400"/>
            <a:ext cx="2571750" cy="1071563"/>
          </a:xfrm>
          <a:prstGeom prst="rect">
            <a:avLst/>
          </a:prstGeom>
          <a:noFill/>
          <a:ln w="9525">
            <a:noFill/>
            <a:miter lim="800000"/>
            <a:headEnd/>
            <a:tailEnd/>
          </a:ln>
        </p:spPr>
      </p:pic>
      <p:pic>
        <p:nvPicPr>
          <p:cNvPr id="32776" name="Picture 5"/>
          <p:cNvPicPr>
            <a:picLocks noChangeAspect="1" noChangeArrowheads="1"/>
          </p:cNvPicPr>
          <p:nvPr/>
        </p:nvPicPr>
        <p:blipFill>
          <a:blip r:embed="rId7" cstate="print"/>
          <a:srcRect/>
          <a:stretch>
            <a:fillRect/>
          </a:stretch>
        </p:blipFill>
        <p:spPr bwMode="auto">
          <a:xfrm>
            <a:off x="7786688" y="3929063"/>
            <a:ext cx="1214437" cy="1774825"/>
          </a:xfrm>
          <a:prstGeom prst="rect">
            <a:avLst/>
          </a:prstGeom>
          <a:noFill/>
          <a:ln w="9525">
            <a:noFill/>
            <a:miter lim="800000"/>
            <a:headEnd/>
            <a:tailEnd/>
          </a:ln>
        </p:spPr>
      </p:pic>
      <p:pic>
        <p:nvPicPr>
          <p:cNvPr id="32777" name="Picture 6"/>
          <p:cNvPicPr>
            <a:picLocks noChangeAspect="1" noChangeArrowheads="1"/>
          </p:cNvPicPr>
          <p:nvPr/>
        </p:nvPicPr>
        <p:blipFill>
          <a:blip r:embed="rId8" cstate="print"/>
          <a:srcRect/>
          <a:stretch>
            <a:fillRect/>
          </a:stretch>
        </p:blipFill>
        <p:spPr bwMode="auto">
          <a:xfrm>
            <a:off x="214313" y="3929063"/>
            <a:ext cx="4979987" cy="1143000"/>
          </a:xfrm>
          <a:prstGeom prst="rect">
            <a:avLst/>
          </a:prstGeom>
          <a:noFill/>
          <a:ln w="9525">
            <a:noFill/>
            <a:miter lim="800000"/>
            <a:headEnd/>
            <a:tailEnd/>
          </a:ln>
        </p:spPr>
      </p:pic>
      <p:pic>
        <p:nvPicPr>
          <p:cNvPr id="32778" name="Picture 17" descr="wmlogo.gif"/>
          <p:cNvPicPr>
            <a:picLocks noChangeAspect="1"/>
          </p:cNvPicPr>
          <p:nvPr/>
        </p:nvPicPr>
        <p:blipFill>
          <a:blip r:embed="rId9" cstate="print"/>
          <a:srcRect/>
          <a:stretch>
            <a:fillRect/>
          </a:stretch>
        </p:blipFill>
        <p:spPr bwMode="auto">
          <a:xfrm>
            <a:off x="214313" y="5406005"/>
            <a:ext cx="2605087" cy="1113857"/>
          </a:xfrm>
          <a:prstGeom prst="rect">
            <a:avLst/>
          </a:prstGeom>
          <a:noFill/>
          <a:ln w="9525">
            <a:noFill/>
            <a:miter lim="800000"/>
            <a:headEnd/>
            <a:tailEnd/>
          </a:ln>
        </p:spPr>
      </p:pic>
      <p:pic>
        <p:nvPicPr>
          <p:cNvPr id="32779" name="Picture 2" descr="F:\CASMHeadernew.jpg"/>
          <p:cNvPicPr>
            <a:picLocks noChangeAspect="1" noChangeArrowheads="1"/>
          </p:cNvPicPr>
          <p:nvPr/>
        </p:nvPicPr>
        <p:blipFill>
          <a:blip r:embed="rId10" cstate="print"/>
          <a:srcRect/>
          <a:stretch>
            <a:fillRect/>
          </a:stretch>
        </p:blipFill>
        <p:spPr bwMode="auto">
          <a:xfrm>
            <a:off x="5500688" y="3929063"/>
            <a:ext cx="2071687" cy="1130300"/>
          </a:xfrm>
          <a:prstGeom prst="rect">
            <a:avLst/>
          </a:prstGeom>
          <a:noFill/>
          <a:ln w="9525">
            <a:noFill/>
            <a:miter lim="800000"/>
            <a:headEnd/>
            <a:tailEnd/>
          </a:ln>
        </p:spPr>
      </p:pic>
      <p:pic>
        <p:nvPicPr>
          <p:cNvPr id="32780" name="Picture 3" descr="F:\int-wldbk.gif"/>
          <p:cNvPicPr>
            <a:picLocks noChangeAspect="1" noChangeArrowheads="1"/>
          </p:cNvPicPr>
          <p:nvPr/>
        </p:nvPicPr>
        <p:blipFill>
          <a:blip r:embed="rId11" cstate="print"/>
          <a:srcRect/>
          <a:stretch>
            <a:fillRect/>
          </a:stretch>
        </p:blipFill>
        <p:spPr bwMode="auto">
          <a:xfrm>
            <a:off x="6000750" y="5429250"/>
            <a:ext cx="1214438" cy="1222375"/>
          </a:xfrm>
          <a:prstGeom prst="rect">
            <a:avLst/>
          </a:prstGeom>
          <a:noFill/>
          <a:ln w="9525">
            <a:noFill/>
            <a:miter lim="800000"/>
            <a:headEnd/>
            <a:tailEnd/>
          </a:ln>
        </p:spPr>
      </p:pic>
      <p:sp>
        <p:nvSpPr>
          <p:cNvPr id="32781" name="ZoneTexte 14"/>
          <p:cNvSpPr txBox="1">
            <a:spLocks noChangeArrowheads="1"/>
          </p:cNvSpPr>
          <p:nvPr/>
        </p:nvSpPr>
        <p:spPr bwMode="auto">
          <a:xfrm>
            <a:off x="7215188" y="6143625"/>
            <a:ext cx="2071687" cy="369888"/>
          </a:xfrm>
          <a:prstGeom prst="rect">
            <a:avLst/>
          </a:prstGeom>
          <a:noFill/>
          <a:ln w="9525">
            <a:noFill/>
            <a:miter lim="800000"/>
            <a:headEnd/>
            <a:tailEnd/>
          </a:ln>
        </p:spPr>
        <p:txBody>
          <a:bodyPr>
            <a:spAutoFit/>
          </a:bodyPr>
          <a:lstStyle/>
          <a:p>
            <a:r>
              <a:rPr lang="en-US" b="1"/>
              <a:t>The World Bank</a:t>
            </a:r>
          </a:p>
        </p:txBody>
      </p:sp>
      <p:pic>
        <p:nvPicPr>
          <p:cNvPr id="32782" name="Picture 2"/>
          <p:cNvPicPr>
            <a:picLocks noChangeAspect="1" noChangeArrowheads="1"/>
          </p:cNvPicPr>
          <p:nvPr/>
        </p:nvPicPr>
        <p:blipFill>
          <a:blip r:embed="rId12" cstate="print"/>
          <a:srcRect/>
          <a:stretch>
            <a:fillRect/>
          </a:stretch>
        </p:blipFill>
        <p:spPr bwMode="auto">
          <a:xfrm>
            <a:off x="2071688" y="428625"/>
            <a:ext cx="4217987" cy="1282700"/>
          </a:xfrm>
          <a:prstGeom prst="rect">
            <a:avLst/>
          </a:prstGeom>
          <a:noFill/>
          <a:ln w="9525">
            <a:noFill/>
            <a:miter lim="800000"/>
            <a:headEnd/>
            <a:tailEnd/>
          </a:ln>
        </p:spPr>
      </p:pic>
      <p:pic>
        <p:nvPicPr>
          <p:cNvPr id="32783" name="Picture 4" descr="http://www.unido.org/fileadmin/templates/img/unido.gif">
            <a:hlinkClick r:id="rId13"/>
          </p:cNvPr>
          <p:cNvPicPr>
            <a:picLocks noChangeAspect="1" noChangeArrowheads="1"/>
          </p:cNvPicPr>
          <p:nvPr/>
        </p:nvPicPr>
        <p:blipFill>
          <a:blip r:embed="rId14" cstate="print"/>
          <a:srcRect/>
          <a:stretch>
            <a:fillRect/>
          </a:stretch>
        </p:blipFill>
        <p:spPr bwMode="auto">
          <a:xfrm>
            <a:off x="304800" y="2209800"/>
            <a:ext cx="1085850" cy="1320053"/>
          </a:xfrm>
          <a:prstGeom prst="rect">
            <a:avLst/>
          </a:prstGeom>
          <a:noFill/>
          <a:ln w="9525">
            <a:noFill/>
            <a:miter lim="800000"/>
            <a:headEnd/>
            <a:tailEnd/>
          </a:ln>
        </p:spPr>
      </p:pic>
      <p:pic>
        <p:nvPicPr>
          <p:cNvPr id="32784" name="Picture 6" descr="UNDP">
            <a:hlinkClick r:id="rId15"/>
          </p:cNvPr>
          <p:cNvPicPr>
            <a:picLocks noChangeAspect="1" noChangeArrowheads="1"/>
          </p:cNvPicPr>
          <p:nvPr/>
        </p:nvPicPr>
        <p:blipFill>
          <a:blip r:embed="rId16" cstate="print"/>
          <a:srcRect/>
          <a:stretch>
            <a:fillRect/>
          </a:stretch>
        </p:blipFill>
        <p:spPr bwMode="auto">
          <a:xfrm>
            <a:off x="8153401" y="376238"/>
            <a:ext cx="776288" cy="1552575"/>
          </a:xfrm>
          <a:prstGeom prst="rect">
            <a:avLst/>
          </a:prstGeom>
          <a:noFill/>
          <a:ln w="9525">
            <a:noFill/>
            <a:miter lim="800000"/>
            <a:headEnd/>
            <a:tailEnd/>
          </a:ln>
        </p:spPr>
      </p:pic>
      <p:pic>
        <p:nvPicPr>
          <p:cNvPr id="1026" name="Picture 2" descr="C:\Users\Jean Clausw\Desktop\logo ica.jpg"/>
          <p:cNvPicPr>
            <a:picLocks noChangeAspect="1" noChangeArrowheads="1"/>
          </p:cNvPicPr>
          <p:nvPr/>
        </p:nvPicPr>
        <p:blipFill>
          <a:blip r:embed="rId17" cstate="print"/>
          <a:srcRect/>
          <a:stretch>
            <a:fillRect/>
          </a:stretch>
        </p:blipFill>
        <p:spPr bwMode="auto">
          <a:xfrm>
            <a:off x="3657599" y="2209800"/>
            <a:ext cx="1709063" cy="1257724"/>
          </a:xfrm>
          <a:prstGeom prst="rect">
            <a:avLst/>
          </a:prstGeom>
          <a:noFill/>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Pergamino horizontal"/>
          <p:cNvSpPr/>
          <p:nvPr/>
        </p:nvSpPr>
        <p:spPr>
          <a:xfrm>
            <a:off x="1357290" y="1000108"/>
            <a:ext cx="6572296" cy="4714908"/>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 name="3 Rectángulo"/>
          <p:cNvSpPr/>
          <p:nvPr/>
        </p:nvSpPr>
        <p:spPr>
          <a:xfrm>
            <a:off x="2500298" y="1785926"/>
            <a:ext cx="4857784"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ETHICAL GEMSTONE AND ORIGIN CERTIFICATE</a:t>
            </a:r>
            <a:endParaRPr lang="es-CO" b="1" dirty="0">
              <a:solidFill>
                <a:schemeClr val="bg1"/>
              </a:solidFill>
            </a:endParaRPr>
          </a:p>
        </p:txBody>
      </p:sp>
      <p:sp>
        <p:nvSpPr>
          <p:cNvPr id="6" name="5 Rectángulo"/>
          <p:cNvSpPr/>
          <p:nvPr/>
        </p:nvSpPr>
        <p:spPr>
          <a:xfrm>
            <a:off x="3286116" y="2428868"/>
            <a:ext cx="3357586" cy="785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C00000"/>
                </a:solidFill>
              </a:rPr>
              <a:t>C OUNTRY OF ISSUANCE</a:t>
            </a:r>
            <a:endParaRPr lang="es-CO" sz="2400" b="1" dirty="0">
              <a:solidFill>
                <a:srgbClr val="C00000"/>
              </a:solidFill>
            </a:endParaRPr>
          </a:p>
        </p:txBody>
      </p:sp>
      <p:sp>
        <p:nvSpPr>
          <p:cNvPr id="7" name="6 Rectángulo"/>
          <p:cNvSpPr/>
          <p:nvPr/>
        </p:nvSpPr>
        <p:spPr>
          <a:xfrm>
            <a:off x="2714612" y="3429000"/>
            <a:ext cx="4572032" cy="1428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Certifies hereby that the Gemstones consigned within the  export document No---------- have been inspected and are compliant with the Ethical Mining and Trading National commitments</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1500166" y="1571612"/>
            <a:ext cx="6000792"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C00000"/>
                </a:solidFill>
              </a:rPr>
              <a:t>ETHICAL MNING AND TRADE</a:t>
            </a:r>
          </a:p>
          <a:p>
            <a:pPr algn="ctr"/>
            <a:r>
              <a:rPr lang="en-US" sz="2400" dirty="0" smtClean="0">
                <a:solidFill>
                  <a:srgbClr val="C00000"/>
                </a:solidFill>
              </a:rPr>
              <a:t>C O U N T R Y    C E R T I F I C A T E</a:t>
            </a:r>
            <a:endParaRPr lang="es-CO" sz="2400" dirty="0">
              <a:solidFill>
                <a:srgbClr val="C00000"/>
              </a:solidFill>
            </a:endParaRPr>
          </a:p>
        </p:txBody>
      </p:sp>
      <p:sp>
        <p:nvSpPr>
          <p:cNvPr id="4" name="3 Elipse"/>
          <p:cNvSpPr/>
          <p:nvPr/>
        </p:nvSpPr>
        <p:spPr>
          <a:xfrm>
            <a:off x="857224" y="3929066"/>
            <a:ext cx="2286016" cy="12858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National Trade Orgs</a:t>
            </a:r>
            <a:endParaRPr lang="es-CO" dirty="0">
              <a:solidFill>
                <a:schemeClr val="bg1"/>
              </a:solidFill>
            </a:endParaRPr>
          </a:p>
        </p:txBody>
      </p:sp>
      <p:sp>
        <p:nvSpPr>
          <p:cNvPr id="5" name="4 Elipse"/>
          <p:cNvSpPr/>
          <p:nvPr/>
        </p:nvSpPr>
        <p:spPr>
          <a:xfrm rot="10800000" flipV="1">
            <a:off x="3286116" y="3929066"/>
            <a:ext cx="2428895" cy="12858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J E </a:t>
            </a:r>
            <a:r>
              <a:rPr lang="en-US" smtClean="0">
                <a:solidFill>
                  <a:schemeClr val="bg1"/>
                </a:solidFill>
              </a:rPr>
              <a:t>T S, RJC  </a:t>
            </a:r>
            <a:endParaRPr lang="en-US" dirty="0" smtClean="0">
              <a:solidFill>
                <a:schemeClr val="bg1"/>
              </a:solidFill>
            </a:endParaRPr>
          </a:p>
          <a:p>
            <a:pPr algn="ctr"/>
            <a:r>
              <a:rPr lang="en-US" dirty="0" smtClean="0">
                <a:solidFill>
                  <a:schemeClr val="bg1"/>
                </a:solidFill>
              </a:rPr>
              <a:t>or Equivalent</a:t>
            </a:r>
            <a:endParaRPr lang="es-CO" dirty="0">
              <a:solidFill>
                <a:schemeClr val="bg1"/>
              </a:solidFill>
            </a:endParaRPr>
          </a:p>
        </p:txBody>
      </p:sp>
      <p:sp>
        <p:nvSpPr>
          <p:cNvPr id="6" name="5 Elipse"/>
          <p:cNvSpPr/>
          <p:nvPr/>
        </p:nvSpPr>
        <p:spPr>
          <a:xfrm>
            <a:off x="5857884" y="3929066"/>
            <a:ext cx="2357454" cy="12858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Independent organizations</a:t>
            </a:r>
            <a:endParaRPr lang="es-CO" dirty="0">
              <a:solidFill>
                <a:schemeClr val="bg1"/>
              </a:solidFill>
            </a:endParaRPr>
          </a:p>
        </p:txBody>
      </p:sp>
      <p:sp>
        <p:nvSpPr>
          <p:cNvPr id="18" name="17 Flecha abajo"/>
          <p:cNvSpPr/>
          <p:nvPr/>
        </p:nvSpPr>
        <p:spPr>
          <a:xfrm>
            <a:off x="1714480" y="2571744"/>
            <a:ext cx="500066" cy="13573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9 Flecha abajo"/>
          <p:cNvSpPr/>
          <p:nvPr/>
        </p:nvSpPr>
        <p:spPr>
          <a:xfrm>
            <a:off x="4214810" y="2571744"/>
            <a:ext cx="500066" cy="13573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10 Flecha abajo"/>
          <p:cNvSpPr/>
          <p:nvPr/>
        </p:nvSpPr>
        <p:spPr>
          <a:xfrm>
            <a:off x="6786578" y="2571744"/>
            <a:ext cx="500066" cy="13573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Value factors</a:t>
            </a:r>
            <a:endParaRPr lang="en-US" dirty="0"/>
          </a:p>
        </p:txBody>
      </p:sp>
      <p:sp>
        <p:nvSpPr>
          <p:cNvPr id="3" name="Content Placeholder 2"/>
          <p:cNvSpPr>
            <a:spLocks noGrp="1"/>
          </p:cNvSpPr>
          <p:nvPr>
            <p:ph idx="1"/>
          </p:nvPr>
        </p:nvSpPr>
        <p:spPr/>
        <p:txBody>
          <a:bodyPr/>
          <a:lstStyle/>
          <a:p>
            <a:r>
              <a:rPr lang="en-US" dirty="0" smtClean="0"/>
              <a:t>Fashion </a:t>
            </a:r>
          </a:p>
          <a:p>
            <a:r>
              <a:rPr lang="en-US" dirty="0" smtClean="0"/>
              <a:t>Value</a:t>
            </a:r>
          </a:p>
          <a:p>
            <a:r>
              <a:rPr lang="en-US" dirty="0" smtClean="0"/>
              <a:t>Cultural traditions</a:t>
            </a:r>
          </a:p>
          <a:p>
            <a:pPr>
              <a:buNone/>
            </a:pPr>
            <a:endParaRPr lang="en-US" dirty="0"/>
          </a:p>
        </p:txBody>
      </p:sp>
      <p:pic>
        <p:nvPicPr>
          <p:cNvPr id="4" name="Picture 3" descr="AUDREY HEPBURN BREAKFAST AT TIFFANYS.jpg"/>
          <p:cNvPicPr>
            <a:picLocks noChangeAspect="1"/>
          </p:cNvPicPr>
          <p:nvPr/>
        </p:nvPicPr>
        <p:blipFill>
          <a:blip r:embed="rId2" cstate="print"/>
          <a:stretch>
            <a:fillRect/>
          </a:stretch>
        </p:blipFill>
        <p:spPr>
          <a:xfrm>
            <a:off x="5149824" y="1600200"/>
            <a:ext cx="3441726" cy="4857750"/>
          </a:xfrm>
          <a:prstGeom prst="rect">
            <a:avLst/>
          </a:prstGeom>
        </p:spPr>
      </p:pic>
      <p:pic>
        <p:nvPicPr>
          <p:cNvPr id="5" name="Picture 4" descr="vogue_plantlife.jpg"/>
          <p:cNvPicPr>
            <a:picLocks noChangeAspect="1"/>
          </p:cNvPicPr>
          <p:nvPr/>
        </p:nvPicPr>
        <p:blipFill>
          <a:blip r:embed="rId3" cstate="print"/>
          <a:stretch>
            <a:fillRect/>
          </a:stretch>
        </p:blipFill>
        <p:spPr>
          <a:xfrm>
            <a:off x="685800" y="3581400"/>
            <a:ext cx="4114800" cy="2889684"/>
          </a:xfrm>
          <a:prstGeom prst="rect">
            <a:avLst/>
          </a:prstGeom>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Pergamino horizontal"/>
          <p:cNvSpPr/>
          <p:nvPr/>
        </p:nvSpPr>
        <p:spPr>
          <a:xfrm>
            <a:off x="2513484" y="250009"/>
            <a:ext cx="4123771" cy="1714512"/>
          </a:xfrm>
          <a:prstGeom prst="horizontalScroll">
            <a:avLst>
              <a:gd name="adj" fmla="val 146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GEMSTONE COUNTRY CERTIFICATE</a:t>
            </a:r>
          </a:p>
          <a:p>
            <a:pPr algn="ctr"/>
            <a:r>
              <a:rPr lang="en-US" sz="2400" dirty="0" smtClean="0">
                <a:solidFill>
                  <a:schemeClr val="bg1"/>
                </a:solidFill>
              </a:rPr>
              <a:t>No…</a:t>
            </a:r>
            <a:endParaRPr lang="es-CO" sz="2400" dirty="0">
              <a:solidFill>
                <a:schemeClr val="bg1"/>
              </a:solidFill>
            </a:endParaRPr>
          </a:p>
        </p:txBody>
      </p:sp>
      <p:sp>
        <p:nvSpPr>
          <p:cNvPr id="11" name="10 Rectángulo redondeado"/>
          <p:cNvSpPr/>
          <p:nvPr/>
        </p:nvSpPr>
        <p:spPr>
          <a:xfrm flipH="1">
            <a:off x="3313276" y="2224951"/>
            <a:ext cx="2196000" cy="10715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GEMSTONE PROCESSORS/ CUTTERS</a:t>
            </a:r>
          </a:p>
          <a:p>
            <a:pPr algn="ctr"/>
            <a:r>
              <a:rPr lang="en-US" dirty="0" smtClean="0">
                <a:solidFill>
                  <a:schemeClr val="bg1"/>
                </a:solidFill>
              </a:rPr>
              <a:t>CERTIFICATE</a:t>
            </a:r>
            <a:endParaRPr lang="es-CO" dirty="0">
              <a:solidFill>
                <a:schemeClr val="bg1"/>
              </a:solidFill>
            </a:endParaRPr>
          </a:p>
        </p:txBody>
      </p:sp>
      <p:sp>
        <p:nvSpPr>
          <p:cNvPr id="13" name="12 Rectángulo redondeado"/>
          <p:cNvSpPr/>
          <p:nvPr/>
        </p:nvSpPr>
        <p:spPr>
          <a:xfrm>
            <a:off x="3294698" y="3850832"/>
            <a:ext cx="2214578"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JEWELRY MANUFACTURERS</a:t>
            </a:r>
            <a:endParaRPr lang="es-CO" sz="1600" dirty="0">
              <a:solidFill>
                <a:schemeClr val="bg1"/>
              </a:solidFill>
            </a:endParaRPr>
          </a:p>
        </p:txBody>
      </p:sp>
      <p:sp>
        <p:nvSpPr>
          <p:cNvPr id="15" name="14 Flecha abajo"/>
          <p:cNvSpPr/>
          <p:nvPr/>
        </p:nvSpPr>
        <p:spPr>
          <a:xfrm flipH="1">
            <a:off x="4294830" y="4580595"/>
            <a:ext cx="214314"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15 Rectángulo redondeado"/>
          <p:cNvSpPr/>
          <p:nvPr/>
        </p:nvSpPr>
        <p:spPr>
          <a:xfrm>
            <a:off x="3277276" y="5097764"/>
            <a:ext cx="2232000" cy="43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RETAILERS</a:t>
            </a:r>
            <a:endParaRPr lang="es-CO" dirty="0">
              <a:solidFill>
                <a:schemeClr val="bg1"/>
              </a:solidFill>
            </a:endParaRPr>
          </a:p>
        </p:txBody>
      </p:sp>
      <p:sp>
        <p:nvSpPr>
          <p:cNvPr id="17" name="16 Flecha abajo"/>
          <p:cNvSpPr/>
          <p:nvPr/>
        </p:nvSpPr>
        <p:spPr>
          <a:xfrm flipH="1">
            <a:off x="4294825" y="5529764"/>
            <a:ext cx="214314"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18 Flecha abajo"/>
          <p:cNvSpPr/>
          <p:nvPr/>
        </p:nvSpPr>
        <p:spPr>
          <a:xfrm flipH="1">
            <a:off x="4321967" y="3374961"/>
            <a:ext cx="214314"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19 Rectángulo redondeado"/>
          <p:cNvSpPr/>
          <p:nvPr/>
        </p:nvSpPr>
        <p:spPr>
          <a:xfrm>
            <a:off x="3313276" y="6027532"/>
            <a:ext cx="2196000"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CONSUMERS</a:t>
            </a:r>
            <a:endParaRPr lang="es-CO" dirty="0">
              <a:solidFill>
                <a:schemeClr val="bg1"/>
              </a:solidFill>
            </a:endParaRPr>
          </a:p>
        </p:txBody>
      </p:sp>
      <p:grpSp>
        <p:nvGrpSpPr>
          <p:cNvPr id="4" name="Group 46"/>
          <p:cNvGrpSpPr/>
          <p:nvPr/>
        </p:nvGrpSpPr>
        <p:grpSpPr>
          <a:xfrm>
            <a:off x="87468" y="455713"/>
            <a:ext cx="1944000" cy="1332000"/>
            <a:chOff x="811326" y="-239948"/>
            <a:chExt cx="3571875" cy="2214563"/>
          </a:xfrm>
        </p:grpSpPr>
        <p:sp>
          <p:nvSpPr>
            <p:cNvPr id="22" name="Oval 14"/>
            <p:cNvSpPr/>
            <p:nvPr/>
          </p:nvSpPr>
          <p:spPr bwMode="auto">
            <a:xfrm>
              <a:off x="811326" y="-239948"/>
              <a:ext cx="3571875" cy="2214563"/>
            </a:xfrm>
            <a:prstGeom prst="ellipse">
              <a:avLst/>
            </a:prstGeom>
            <a:solidFill>
              <a:srgbClr val="D8C95E"/>
            </a:solidFill>
            <a:ln>
              <a:solidFill>
                <a:srgbClr val="E3D98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23" name="TextBox 24"/>
            <p:cNvSpPr txBox="1">
              <a:spLocks noChangeArrowheads="1"/>
            </p:cNvSpPr>
            <p:nvPr/>
          </p:nvSpPr>
          <p:spPr bwMode="auto">
            <a:xfrm>
              <a:off x="1331282" y="486322"/>
              <a:ext cx="2531961" cy="1228092"/>
            </a:xfrm>
            <a:prstGeom prst="rect">
              <a:avLst/>
            </a:prstGeom>
            <a:noFill/>
            <a:ln w="9525">
              <a:noFill/>
              <a:miter lim="800000"/>
              <a:headEnd/>
              <a:tailEnd/>
            </a:ln>
          </p:spPr>
          <p:txBody>
            <a:bodyPr>
              <a:spAutoFit/>
            </a:bodyPr>
            <a:lstStyle/>
            <a:p>
              <a:pPr algn="ctr"/>
              <a:r>
                <a:rPr lang="en-AU" sz="1400" b="1" dirty="0" smtClean="0">
                  <a:ln w="6350">
                    <a:noFill/>
                  </a:ln>
                  <a:latin typeface="Arial Black" pitchFamily="34" charset="0"/>
                </a:rPr>
                <a:t>ETHICAL</a:t>
              </a:r>
            </a:p>
            <a:p>
              <a:pPr algn="ctr"/>
              <a:r>
                <a:rPr lang="en-AU" sz="1400" b="1" dirty="0" smtClean="0">
                  <a:ln w="6350">
                    <a:noFill/>
                  </a:ln>
                  <a:latin typeface="Arial Black" pitchFamily="34" charset="0"/>
                </a:rPr>
                <a:t>MINER  2010</a:t>
              </a:r>
              <a:endParaRPr lang="en-AU" sz="1400" b="1" dirty="0">
                <a:ln w="6350">
                  <a:noFill/>
                </a:ln>
                <a:latin typeface="Arial Black" pitchFamily="34" charset="0"/>
              </a:endParaRPr>
            </a:p>
          </p:txBody>
        </p:sp>
        <p:sp>
          <p:nvSpPr>
            <p:cNvPr id="24" name="WordArt 11" descr="World Jewellery Confederation"/>
            <p:cNvSpPr>
              <a:spLocks noChangeArrowheads="1" noChangeShapeType="1" noTextEdit="1"/>
            </p:cNvSpPr>
            <p:nvPr/>
          </p:nvSpPr>
          <p:spPr bwMode="auto">
            <a:xfrm>
              <a:off x="1220910" y="42848"/>
              <a:ext cx="2752707" cy="1343016"/>
            </a:xfrm>
            <a:prstGeom prst="rect">
              <a:avLst/>
            </a:prstGeom>
            <a:ln>
              <a:noFill/>
            </a:ln>
          </p:spPr>
          <p:txBody>
            <a:bodyPr spcFirstLastPara="1" wrap="none" fromWordArt="1">
              <a:prstTxWarp prst="textArchUp">
                <a:avLst>
                  <a:gd name="adj" fmla="val 10800004"/>
                </a:avLst>
              </a:prstTxWarp>
            </a:bodyPr>
            <a:lstStyle/>
            <a:p>
              <a:pPr algn="ctr"/>
              <a:r>
                <a:rPr lang="en-AU" sz="3600" kern="10" dirty="0" smtClean="0">
                  <a:ln w="12700">
                    <a:solidFill>
                      <a:srgbClr val="6F6217"/>
                    </a:solidFill>
                    <a:round/>
                    <a:headEnd/>
                    <a:tailEnd/>
                  </a:ln>
                  <a:noFill/>
                  <a:latin typeface="Arial Black"/>
                </a:rPr>
                <a:t>Ethical Trade Central Organization</a:t>
              </a:r>
              <a:endParaRPr lang="en-AU" sz="3600" kern="10" dirty="0">
                <a:ln w="12700">
                  <a:solidFill>
                    <a:srgbClr val="6F6217"/>
                  </a:solidFill>
                  <a:round/>
                  <a:headEnd/>
                  <a:tailEnd/>
                </a:ln>
                <a:noFill/>
                <a:latin typeface="Arial Black"/>
              </a:endParaRPr>
            </a:p>
          </p:txBody>
        </p:sp>
        <p:sp>
          <p:nvSpPr>
            <p:cNvPr id="25" name="4-Point Star 41"/>
            <p:cNvSpPr/>
            <p:nvPr/>
          </p:nvSpPr>
          <p:spPr>
            <a:xfrm>
              <a:off x="3071802" y="357166"/>
              <a:ext cx="428628" cy="357190"/>
            </a:xfrm>
            <a:prstGeom prst="star4">
              <a:avLst/>
            </a:prstGeom>
            <a:solidFill>
              <a:srgbClr val="EAED83"/>
            </a:solidFill>
            <a:ln>
              <a:solidFill>
                <a:srgbClr val="EBE485">
                  <a:alpha val="4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8" name="18 Flecha abajo"/>
          <p:cNvSpPr/>
          <p:nvPr/>
        </p:nvSpPr>
        <p:spPr>
          <a:xfrm flipH="1">
            <a:off x="4314820" y="1694185"/>
            <a:ext cx="214314"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5" name="Group 46"/>
          <p:cNvGrpSpPr/>
          <p:nvPr/>
        </p:nvGrpSpPr>
        <p:grpSpPr>
          <a:xfrm>
            <a:off x="6271377" y="3469053"/>
            <a:ext cx="1944000" cy="1332000"/>
            <a:chOff x="285720" y="214290"/>
            <a:chExt cx="3571875" cy="2214563"/>
          </a:xfrm>
        </p:grpSpPr>
        <p:sp>
          <p:nvSpPr>
            <p:cNvPr id="27" name="Oval 14"/>
            <p:cNvSpPr/>
            <p:nvPr/>
          </p:nvSpPr>
          <p:spPr bwMode="auto">
            <a:xfrm>
              <a:off x="285720" y="214290"/>
              <a:ext cx="3571875" cy="2214563"/>
            </a:xfrm>
            <a:prstGeom prst="ellipse">
              <a:avLst/>
            </a:prstGeom>
            <a:solidFill>
              <a:srgbClr val="C9C8D2"/>
            </a:solidFill>
            <a:ln>
              <a:solidFill>
                <a:srgbClr val="E3D98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28" name="TextBox 24"/>
            <p:cNvSpPr txBox="1">
              <a:spLocks noChangeArrowheads="1"/>
            </p:cNvSpPr>
            <p:nvPr/>
          </p:nvSpPr>
          <p:spPr bwMode="auto">
            <a:xfrm>
              <a:off x="393148" y="966791"/>
              <a:ext cx="3386624" cy="1228092"/>
            </a:xfrm>
            <a:prstGeom prst="rect">
              <a:avLst/>
            </a:prstGeom>
            <a:noFill/>
            <a:ln w="9525">
              <a:noFill/>
              <a:miter lim="800000"/>
              <a:headEnd/>
              <a:tailEnd/>
            </a:ln>
          </p:spPr>
          <p:txBody>
            <a:bodyPr wrap="square">
              <a:spAutoFit/>
            </a:bodyPr>
            <a:lstStyle/>
            <a:p>
              <a:pPr algn="ctr"/>
              <a:r>
                <a:rPr lang="en-AU" sz="1400" b="1" dirty="0" smtClean="0">
                  <a:ln w="6350">
                    <a:noFill/>
                  </a:ln>
                  <a:solidFill>
                    <a:schemeClr val="bg1"/>
                  </a:solidFill>
                  <a:latin typeface="Arial Black" pitchFamily="34" charset="0"/>
                </a:rPr>
                <a:t>ETHICAL MANUFACTURER 2010</a:t>
              </a:r>
              <a:endParaRPr lang="en-AU" sz="1400" b="1" dirty="0">
                <a:ln w="6350">
                  <a:noFill/>
                </a:ln>
                <a:solidFill>
                  <a:schemeClr val="bg1"/>
                </a:solidFill>
                <a:latin typeface="Arial Black" pitchFamily="34" charset="0"/>
              </a:endParaRPr>
            </a:p>
          </p:txBody>
        </p:sp>
        <p:sp>
          <p:nvSpPr>
            <p:cNvPr id="29" name="WordArt 11" descr="World Jewellery Confederation"/>
            <p:cNvSpPr>
              <a:spLocks noChangeArrowheads="1" noChangeShapeType="1" noTextEdit="1"/>
            </p:cNvSpPr>
            <p:nvPr/>
          </p:nvSpPr>
          <p:spPr bwMode="auto">
            <a:xfrm>
              <a:off x="676293" y="514336"/>
              <a:ext cx="2752706" cy="1343016"/>
            </a:xfrm>
            <a:prstGeom prst="rect">
              <a:avLst/>
            </a:prstGeom>
            <a:ln>
              <a:noFill/>
            </a:ln>
          </p:spPr>
          <p:txBody>
            <a:bodyPr spcFirstLastPara="1" wrap="none" fromWordArt="1">
              <a:prstTxWarp prst="textArchUp">
                <a:avLst>
                  <a:gd name="adj" fmla="val 10800004"/>
                </a:avLst>
              </a:prstTxWarp>
            </a:bodyPr>
            <a:lstStyle/>
            <a:p>
              <a:pPr algn="ctr"/>
              <a:r>
                <a:rPr lang="en-AU" sz="3600" kern="10" dirty="0" smtClean="0">
                  <a:ln w="12700">
                    <a:solidFill>
                      <a:srgbClr val="6F6217"/>
                    </a:solidFill>
                    <a:round/>
                    <a:headEnd/>
                    <a:tailEnd/>
                  </a:ln>
                  <a:noFill/>
                  <a:latin typeface="Arial Black"/>
                </a:rPr>
                <a:t>Ethical Trade Central Organization</a:t>
              </a:r>
              <a:endParaRPr lang="en-AU" sz="3600" kern="10" dirty="0">
                <a:ln w="12700">
                  <a:solidFill>
                    <a:srgbClr val="6F6217"/>
                  </a:solidFill>
                  <a:round/>
                  <a:headEnd/>
                  <a:tailEnd/>
                </a:ln>
                <a:noFill/>
                <a:latin typeface="Arial Black"/>
              </a:endParaRPr>
            </a:p>
          </p:txBody>
        </p:sp>
        <p:sp>
          <p:nvSpPr>
            <p:cNvPr id="30" name="4-Point Star 41"/>
            <p:cNvSpPr/>
            <p:nvPr/>
          </p:nvSpPr>
          <p:spPr>
            <a:xfrm>
              <a:off x="3071802" y="357166"/>
              <a:ext cx="428628" cy="357190"/>
            </a:xfrm>
            <a:prstGeom prst="star4">
              <a:avLst/>
            </a:prstGeom>
            <a:solidFill>
              <a:srgbClr val="EAED83"/>
            </a:solidFill>
            <a:ln>
              <a:solidFill>
                <a:srgbClr val="EBE485">
                  <a:alpha val="4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6" name="Group 46"/>
          <p:cNvGrpSpPr/>
          <p:nvPr/>
        </p:nvGrpSpPr>
        <p:grpSpPr>
          <a:xfrm>
            <a:off x="6279433" y="1938190"/>
            <a:ext cx="1944000" cy="1332000"/>
            <a:chOff x="266707" y="-398595"/>
            <a:chExt cx="3571875" cy="2214562"/>
          </a:xfrm>
        </p:grpSpPr>
        <p:sp>
          <p:nvSpPr>
            <p:cNvPr id="32" name="Oval 14"/>
            <p:cNvSpPr/>
            <p:nvPr/>
          </p:nvSpPr>
          <p:spPr bwMode="auto">
            <a:xfrm>
              <a:off x="266707" y="-398595"/>
              <a:ext cx="3571875" cy="2214562"/>
            </a:xfrm>
            <a:prstGeom prst="ellipse">
              <a:avLst/>
            </a:prstGeom>
            <a:solidFill>
              <a:srgbClr val="FF0066"/>
            </a:solidFill>
            <a:ln>
              <a:solidFill>
                <a:srgbClr val="E3D98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33" name="TextBox 24"/>
            <p:cNvSpPr txBox="1">
              <a:spLocks noChangeArrowheads="1"/>
            </p:cNvSpPr>
            <p:nvPr/>
          </p:nvSpPr>
          <p:spPr bwMode="auto">
            <a:xfrm>
              <a:off x="786665" y="391413"/>
              <a:ext cx="2531961" cy="1228093"/>
            </a:xfrm>
            <a:prstGeom prst="rect">
              <a:avLst/>
            </a:prstGeom>
            <a:noFill/>
            <a:ln w="9525">
              <a:noFill/>
              <a:miter lim="800000"/>
              <a:headEnd/>
              <a:tailEnd/>
            </a:ln>
          </p:spPr>
          <p:txBody>
            <a:bodyPr>
              <a:spAutoFit/>
            </a:bodyPr>
            <a:lstStyle/>
            <a:p>
              <a:pPr algn="ctr"/>
              <a:r>
                <a:rPr lang="en-AU" sz="1400" b="1" dirty="0" smtClean="0">
                  <a:ln w="6350">
                    <a:noFill/>
                  </a:ln>
                  <a:solidFill>
                    <a:schemeClr val="bg1"/>
                  </a:solidFill>
                  <a:latin typeface="Arial Black" pitchFamily="34" charset="0"/>
                </a:rPr>
                <a:t>ETHICAL</a:t>
              </a:r>
              <a:endParaRPr lang="en-AU" sz="1400" b="1" dirty="0">
                <a:ln w="6350">
                  <a:noFill/>
                </a:ln>
                <a:solidFill>
                  <a:schemeClr val="bg1"/>
                </a:solidFill>
                <a:latin typeface="Arial Black" pitchFamily="34" charset="0"/>
              </a:endParaRPr>
            </a:p>
            <a:p>
              <a:pPr algn="ctr"/>
              <a:r>
                <a:rPr lang="en-AU" sz="1400" b="1" dirty="0" smtClean="0">
                  <a:ln w="6350">
                    <a:noFill/>
                  </a:ln>
                  <a:solidFill>
                    <a:schemeClr val="bg1"/>
                  </a:solidFill>
                  <a:latin typeface="Arial Black" pitchFamily="34" charset="0"/>
                </a:rPr>
                <a:t>TRADER  2010</a:t>
              </a:r>
              <a:endParaRPr lang="en-AU" sz="1400" b="1" dirty="0">
                <a:ln w="6350">
                  <a:noFill/>
                </a:ln>
                <a:solidFill>
                  <a:schemeClr val="bg1"/>
                </a:solidFill>
                <a:latin typeface="Arial Black" pitchFamily="34" charset="0"/>
              </a:endParaRPr>
            </a:p>
          </p:txBody>
        </p:sp>
        <p:sp>
          <p:nvSpPr>
            <p:cNvPr id="34" name="WordArt 11" descr="World Jewellery Confederation"/>
            <p:cNvSpPr>
              <a:spLocks noChangeArrowheads="1" noChangeShapeType="1" noTextEdit="1"/>
            </p:cNvSpPr>
            <p:nvPr/>
          </p:nvSpPr>
          <p:spPr bwMode="auto">
            <a:xfrm>
              <a:off x="676293" y="-8885"/>
              <a:ext cx="2752707" cy="1343015"/>
            </a:xfrm>
            <a:prstGeom prst="rect">
              <a:avLst/>
            </a:prstGeom>
            <a:ln>
              <a:noFill/>
            </a:ln>
          </p:spPr>
          <p:txBody>
            <a:bodyPr spcFirstLastPara="1" wrap="none" fromWordArt="1">
              <a:prstTxWarp prst="textArchUp">
                <a:avLst>
                  <a:gd name="adj" fmla="val 10800004"/>
                </a:avLst>
              </a:prstTxWarp>
            </a:bodyPr>
            <a:lstStyle/>
            <a:p>
              <a:pPr algn="ctr"/>
              <a:r>
                <a:rPr lang="en-AU" sz="3600" kern="10" dirty="0" smtClean="0">
                  <a:ln w="12700">
                    <a:solidFill>
                      <a:srgbClr val="6F6217"/>
                    </a:solidFill>
                    <a:round/>
                    <a:headEnd/>
                    <a:tailEnd/>
                  </a:ln>
                  <a:noFill/>
                  <a:latin typeface="Arial Black"/>
                </a:rPr>
                <a:t>Ethical Trade Central Organization</a:t>
              </a:r>
              <a:endParaRPr lang="en-AU" sz="3600" kern="10" dirty="0">
                <a:ln w="12700">
                  <a:solidFill>
                    <a:srgbClr val="6F6217"/>
                  </a:solidFill>
                  <a:round/>
                  <a:headEnd/>
                  <a:tailEnd/>
                </a:ln>
                <a:noFill/>
                <a:latin typeface="Arial Black"/>
              </a:endParaRPr>
            </a:p>
          </p:txBody>
        </p:sp>
        <p:sp>
          <p:nvSpPr>
            <p:cNvPr id="35" name="4-Point Star 41"/>
            <p:cNvSpPr/>
            <p:nvPr/>
          </p:nvSpPr>
          <p:spPr>
            <a:xfrm>
              <a:off x="3071802" y="357166"/>
              <a:ext cx="428628" cy="357190"/>
            </a:xfrm>
            <a:prstGeom prst="star4">
              <a:avLst/>
            </a:prstGeom>
            <a:solidFill>
              <a:srgbClr val="EAED83"/>
            </a:solidFill>
            <a:ln>
              <a:solidFill>
                <a:srgbClr val="EBE485">
                  <a:alpha val="4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7" name="Group 46"/>
          <p:cNvGrpSpPr/>
          <p:nvPr/>
        </p:nvGrpSpPr>
        <p:grpSpPr>
          <a:xfrm>
            <a:off x="6297118" y="5032161"/>
            <a:ext cx="1944000" cy="1332000"/>
            <a:chOff x="285720" y="214290"/>
            <a:chExt cx="3571875" cy="2214563"/>
          </a:xfrm>
        </p:grpSpPr>
        <p:sp>
          <p:nvSpPr>
            <p:cNvPr id="37" name="Oval 14"/>
            <p:cNvSpPr/>
            <p:nvPr/>
          </p:nvSpPr>
          <p:spPr bwMode="auto">
            <a:xfrm>
              <a:off x="285720" y="214290"/>
              <a:ext cx="3571875" cy="2214563"/>
            </a:xfrm>
            <a:prstGeom prst="ellipse">
              <a:avLst/>
            </a:prstGeom>
            <a:solidFill>
              <a:srgbClr val="00B0F0"/>
            </a:solidFill>
            <a:ln>
              <a:solidFill>
                <a:srgbClr val="E3D98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38" name="TextBox 24"/>
            <p:cNvSpPr txBox="1">
              <a:spLocks noChangeArrowheads="1"/>
            </p:cNvSpPr>
            <p:nvPr/>
          </p:nvSpPr>
          <p:spPr bwMode="auto">
            <a:xfrm>
              <a:off x="805676" y="882869"/>
              <a:ext cx="2531961" cy="1228091"/>
            </a:xfrm>
            <a:prstGeom prst="rect">
              <a:avLst/>
            </a:prstGeom>
            <a:noFill/>
            <a:ln w="9525">
              <a:noFill/>
              <a:miter lim="800000"/>
              <a:headEnd/>
              <a:tailEnd/>
            </a:ln>
          </p:spPr>
          <p:txBody>
            <a:bodyPr>
              <a:spAutoFit/>
            </a:bodyPr>
            <a:lstStyle/>
            <a:p>
              <a:pPr algn="ctr"/>
              <a:r>
                <a:rPr lang="en-AU" sz="1400" b="1" dirty="0">
                  <a:ln w="6350">
                    <a:noFill/>
                  </a:ln>
                  <a:solidFill>
                    <a:schemeClr val="bg1"/>
                  </a:solidFill>
                  <a:latin typeface="Arial Black" pitchFamily="34" charset="0"/>
                </a:rPr>
                <a:t>ETHICAL </a:t>
              </a:r>
            </a:p>
            <a:p>
              <a:pPr algn="ctr"/>
              <a:r>
                <a:rPr lang="en-AU" sz="1400" b="1" dirty="0" smtClean="0">
                  <a:ln w="6350">
                    <a:noFill/>
                  </a:ln>
                  <a:solidFill>
                    <a:schemeClr val="bg1"/>
                  </a:solidFill>
                  <a:latin typeface="Arial Black" pitchFamily="34" charset="0"/>
                </a:rPr>
                <a:t>RETAILER  2010</a:t>
              </a:r>
              <a:endParaRPr lang="en-AU" sz="1400" b="1" dirty="0">
                <a:ln w="6350">
                  <a:noFill/>
                </a:ln>
                <a:solidFill>
                  <a:schemeClr val="bg1"/>
                </a:solidFill>
                <a:latin typeface="Arial Black" pitchFamily="34" charset="0"/>
              </a:endParaRPr>
            </a:p>
          </p:txBody>
        </p:sp>
        <p:sp>
          <p:nvSpPr>
            <p:cNvPr id="39" name="WordArt 11" descr="World Jewellery Confederation"/>
            <p:cNvSpPr>
              <a:spLocks noChangeArrowheads="1" noChangeShapeType="1" noTextEdit="1"/>
            </p:cNvSpPr>
            <p:nvPr/>
          </p:nvSpPr>
          <p:spPr bwMode="auto">
            <a:xfrm>
              <a:off x="676293" y="514336"/>
              <a:ext cx="2752706" cy="1343016"/>
            </a:xfrm>
            <a:prstGeom prst="rect">
              <a:avLst/>
            </a:prstGeom>
            <a:ln>
              <a:noFill/>
            </a:ln>
          </p:spPr>
          <p:txBody>
            <a:bodyPr spcFirstLastPara="1" wrap="none" fromWordArt="1">
              <a:prstTxWarp prst="textArchUp">
                <a:avLst>
                  <a:gd name="adj" fmla="val 10800004"/>
                </a:avLst>
              </a:prstTxWarp>
            </a:bodyPr>
            <a:lstStyle/>
            <a:p>
              <a:pPr algn="ctr"/>
              <a:r>
                <a:rPr lang="en-AU" sz="3600" kern="10" dirty="0" smtClean="0">
                  <a:ln w="12700">
                    <a:solidFill>
                      <a:srgbClr val="6F6217"/>
                    </a:solidFill>
                    <a:round/>
                    <a:headEnd/>
                    <a:tailEnd/>
                  </a:ln>
                  <a:noFill/>
                  <a:latin typeface="Arial Black"/>
                </a:rPr>
                <a:t>Ethical Trade Central Organization</a:t>
              </a:r>
              <a:endParaRPr lang="en-AU" sz="3600" kern="10" dirty="0">
                <a:ln w="12700">
                  <a:solidFill>
                    <a:srgbClr val="6F6217"/>
                  </a:solidFill>
                  <a:round/>
                  <a:headEnd/>
                  <a:tailEnd/>
                </a:ln>
                <a:noFill/>
                <a:latin typeface="Arial Black"/>
              </a:endParaRPr>
            </a:p>
          </p:txBody>
        </p:sp>
        <p:sp>
          <p:nvSpPr>
            <p:cNvPr id="40" name="4-Point Star 41"/>
            <p:cNvSpPr/>
            <p:nvPr/>
          </p:nvSpPr>
          <p:spPr>
            <a:xfrm>
              <a:off x="3071802" y="357166"/>
              <a:ext cx="428628" cy="357190"/>
            </a:xfrm>
            <a:prstGeom prst="star4">
              <a:avLst/>
            </a:prstGeom>
            <a:solidFill>
              <a:srgbClr val="EAED83"/>
            </a:solidFill>
            <a:ln>
              <a:solidFill>
                <a:srgbClr val="EBE485">
                  <a:alpha val="4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3" name="Flèche droite 2"/>
          <p:cNvSpPr/>
          <p:nvPr/>
        </p:nvSpPr>
        <p:spPr>
          <a:xfrm>
            <a:off x="2031468" y="1034278"/>
            <a:ext cx="482016" cy="3118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Flèche droite 41"/>
          <p:cNvSpPr/>
          <p:nvPr/>
        </p:nvSpPr>
        <p:spPr>
          <a:xfrm>
            <a:off x="5691855" y="5258632"/>
            <a:ext cx="482016" cy="3118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Flèche droite 42"/>
          <p:cNvSpPr/>
          <p:nvPr/>
        </p:nvSpPr>
        <p:spPr>
          <a:xfrm>
            <a:off x="5690080" y="4135053"/>
            <a:ext cx="482016" cy="3118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Flèche droite 43"/>
          <p:cNvSpPr/>
          <p:nvPr/>
        </p:nvSpPr>
        <p:spPr>
          <a:xfrm>
            <a:off x="5690080" y="2604795"/>
            <a:ext cx="482016" cy="3118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630362"/>
          </a:xfrm>
        </p:spPr>
        <p:txBody>
          <a:bodyPr>
            <a:normAutofit fontScale="90000"/>
          </a:bodyPr>
          <a:lstStyle/>
          <a:p>
            <a:r>
              <a:rPr lang="en-US" sz="3600" dirty="0" smtClean="0"/>
              <a:t> ETHICAL TRADE AND CSR LINKAGES  WITH PRODUCING COUNTRIES</a:t>
            </a:r>
            <a:endParaRPr lang="en-US" dirty="0"/>
          </a:p>
        </p:txBody>
      </p:sp>
      <p:sp>
        <p:nvSpPr>
          <p:cNvPr id="3" name="Content Placeholder 2"/>
          <p:cNvSpPr>
            <a:spLocks noGrp="1"/>
          </p:cNvSpPr>
          <p:nvPr>
            <p:ph idx="1"/>
          </p:nvPr>
        </p:nvSpPr>
        <p:spPr>
          <a:xfrm>
            <a:off x="457200" y="2057400"/>
            <a:ext cx="8229600" cy="4572000"/>
          </a:xfrm>
        </p:spPr>
        <p:txBody>
          <a:bodyPr>
            <a:normAutofit fontScale="92500"/>
          </a:bodyPr>
          <a:lstStyle/>
          <a:p>
            <a:r>
              <a:rPr lang="en-US" sz="2400" dirty="0" smtClean="0"/>
              <a:t>MODEL OF CERTIFICATION OF ORIGIN </a:t>
            </a:r>
          </a:p>
          <a:p>
            <a:r>
              <a:rPr lang="en-US" sz="2400" dirty="0" smtClean="0"/>
              <a:t>DEVELOPMENT IN NIGERIA OF A CASE MODEL OF ETHICAL TRADE AND MINING AND EXPORT </a:t>
            </a:r>
            <a:r>
              <a:rPr lang="en-US" sz="2400" dirty="0" smtClean="0"/>
              <a:t>CERTIFICATION . </a:t>
            </a:r>
            <a:r>
              <a:rPr lang="en-US" sz="2400" dirty="0" smtClean="0"/>
              <a:t>SMMRP / WORLD BANK PROJECT</a:t>
            </a:r>
            <a:endParaRPr lang="en-US" sz="2400" dirty="0" smtClean="0"/>
          </a:p>
          <a:p>
            <a:r>
              <a:rPr lang="en-US" sz="2400" dirty="0" smtClean="0"/>
              <a:t>DEVELOPMENT IN NIGERIA OF CASE MODELS OF CSR WITH  PRIVATE  NATIONAL AND INTERNATIONAL  SECTOR IN PARTNERSHIP WITH NIGERIAN GOVERNMENT</a:t>
            </a:r>
          </a:p>
          <a:p>
            <a:r>
              <a:rPr lang="en-US" sz="2400" dirty="0" smtClean="0"/>
              <a:t>IMPLEMENTATION IN NIGERIA OF PROJECT LINKING ASM , POVERTY REDUCTION, CAPACITY BUILDING , TRANSPARENT AND FORMAL BUYING AND EXPORT PLATFORM </a:t>
            </a:r>
            <a:r>
              <a:rPr lang="en-US" sz="2400" dirty="0" smtClean="0"/>
              <a:t>. SMMRP/ WORLD BANK PROJECT</a:t>
            </a:r>
            <a:endParaRPr lang="en-US" sz="2400" dirty="0" smtClean="0"/>
          </a:p>
          <a:p>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FAIR TRADE DEFINITION</a:t>
            </a:r>
            <a:endParaRPr lang="en-US" dirty="0"/>
          </a:p>
        </p:txBody>
      </p:sp>
      <p:sp>
        <p:nvSpPr>
          <p:cNvPr id="3" name="Content Placeholder 2"/>
          <p:cNvSpPr>
            <a:spLocks noGrp="1"/>
          </p:cNvSpPr>
          <p:nvPr>
            <p:ph idx="1"/>
          </p:nvPr>
        </p:nvSpPr>
        <p:spPr/>
        <p:txBody>
          <a:bodyPr>
            <a:normAutofit/>
          </a:bodyPr>
          <a:lstStyle/>
          <a:p>
            <a:r>
              <a:rPr lang="en-US" dirty="0" smtClean="0"/>
              <a:t>Fair Trade seeks to address the underlying causes of poverty through new forms of trading  relationships rather than merely tackling the symptoms by checking compliance with standards within individual operators and supply chains (Fair Trade Labeling Organization -  FLO )</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Currently accepted definition of Fair Trade </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Fair Trade is a trading partnership, based on dialogue, transparency and respect, that seeks greater equity in international trade.</a:t>
            </a:r>
          </a:p>
          <a:p>
            <a:pPr>
              <a:buNone/>
            </a:pPr>
            <a:r>
              <a:rPr lang="en-US" dirty="0" smtClean="0"/>
              <a:t> </a:t>
            </a:r>
          </a:p>
          <a:p>
            <a:r>
              <a:rPr lang="en-US" dirty="0" smtClean="0"/>
              <a:t>It contributes to sustainable development by offering better trading conditions to, and securing the rights of, marginalized producers and workers – especially in the South. </a:t>
            </a:r>
          </a:p>
          <a:p>
            <a:pPr>
              <a:buNone/>
            </a:pPr>
            <a:r>
              <a:rPr lang="en-US" dirty="0" smtClean="0"/>
              <a:t> </a:t>
            </a:r>
          </a:p>
          <a:p>
            <a:r>
              <a:rPr lang="en-US" dirty="0" smtClean="0"/>
              <a:t>Fair Trade Organizations, backed by consumers, are engaged actively in supporting producers, awareness raising and in campaigning for changes in the rules and practice of conventional international trade.”</a:t>
            </a:r>
          </a:p>
          <a:p>
            <a:pPr>
              <a:buNone/>
            </a:pPr>
            <a:endParaRPr lang="en-US" dirty="0" smtClean="0"/>
          </a:p>
          <a:p>
            <a:r>
              <a:rPr lang="en-US" dirty="0" smtClean="0"/>
              <a:t>Fair Trade products are produced and traded in accordance with these principles – wherever possible verified by credible, independent assurance systems.</a:t>
            </a:r>
          </a:p>
          <a:p>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Fair Trade Principles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Market access </a:t>
            </a:r>
            <a:r>
              <a:rPr lang="en-US" smtClean="0"/>
              <a:t>for marginalised </a:t>
            </a:r>
            <a:r>
              <a:rPr lang="en-US" dirty="0" smtClean="0"/>
              <a:t>producers</a:t>
            </a:r>
          </a:p>
          <a:p>
            <a:r>
              <a:rPr lang="en-US" dirty="0" smtClean="0"/>
              <a:t>Sustainable and equitable trading relationships</a:t>
            </a:r>
          </a:p>
          <a:p>
            <a:r>
              <a:rPr lang="en-US" dirty="0" smtClean="0"/>
              <a:t>Capacity building &amp; empowerment</a:t>
            </a:r>
          </a:p>
          <a:p>
            <a:r>
              <a:rPr lang="en-US" dirty="0" smtClean="0"/>
              <a:t>Consumer awareness raising &amp; advocacy.</a:t>
            </a:r>
          </a:p>
          <a:p>
            <a:r>
              <a:rPr lang="en-GB" dirty="0" smtClean="0"/>
              <a:t>Ensuring decent  Working conditions</a:t>
            </a:r>
            <a:endParaRPr lang="en-US" dirty="0" smtClean="0"/>
          </a:p>
          <a:p>
            <a:r>
              <a:rPr lang="en-GB" dirty="0" smtClean="0"/>
              <a:t>Gender Equity</a:t>
            </a:r>
            <a:endParaRPr lang="en-US" dirty="0" smtClean="0"/>
          </a:p>
          <a:p>
            <a:r>
              <a:rPr lang="en-GB" dirty="0" smtClean="0"/>
              <a:t>Elimination of  Child Labour</a:t>
            </a:r>
            <a:endParaRPr lang="en-US" dirty="0" smtClean="0"/>
          </a:p>
          <a:p>
            <a:r>
              <a:rPr lang="en-US" dirty="0" smtClean="0"/>
              <a:t>Environmental sustainability</a:t>
            </a:r>
          </a:p>
          <a:p>
            <a:r>
              <a:rPr lang="en-GB" dirty="0" smtClean="0"/>
              <a:t>Transparency and accountability</a:t>
            </a:r>
            <a:endParaRPr lang="en-US" dirty="0" smtClean="0"/>
          </a:p>
          <a:p>
            <a:r>
              <a:rPr lang="en-US" dirty="0" smtClean="0"/>
              <a:t>Monitoring and Evaluation</a:t>
            </a:r>
          </a:p>
          <a:p>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800" y="609600"/>
            <a:ext cx="2209800" cy="685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CONSUMERS</a:t>
            </a:r>
            <a:endParaRPr lang="en-US" dirty="0"/>
          </a:p>
        </p:txBody>
      </p:sp>
      <p:sp>
        <p:nvSpPr>
          <p:cNvPr id="3" name="Rectangle 2"/>
          <p:cNvSpPr/>
          <p:nvPr/>
        </p:nvSpPr>
        <p:spPr>
          <a:xfrm>
            <a:off x="2590800" y="1676400"/>
            <a:ext cx="1447800" cy="685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INTERNET</a:t>
            </a:r>
            <a:endParaRPr lang="en-US" dirty="0"/>
          </a:p>
        </p:txBody>
      </p:sp>
      <p:sp>
        <p:nvSpPr>
          <p:cNvPr id="4" name="Rectangle 3"/>
          <p:cNvSpPr/>
          <p:nvPr/>
        </p:nvSpPr>
        <p:spPr>
          <a:xfrm>
            <a:off x="4343400" y="1676400"/>
            <a:ext cx="1600200" cy="685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JEWELLERY TV</a:t>
            </a:r>
            <a:endParaRPr lang="en-US" dirty="0"/>
          </a:p>
        </p:txBody>
      </p:sp>
      <p:sp>
        <p:nvSpPr>
          <p:cNvPr id="5" name="Rectangle 4"/>
          <p:cNvSpPr/>
          <p:nvPr/>
        </p:nvSpPr>
        <p:spPr>
          <a:xfrm>
            <a:off x="762000" y="1676400"/>
            <a:ext cx="1447800" cy="685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RETAILERS</a:t>
            </a:r>
            <a:endParaRPr lang="en-US" dirty="0"/>
          </a:p>
        </p:txBody>
      </p:sp>
      <p:sp>
        <p:nvSpPr>
          <p:cNvPr id="7" name="Rectangle 6"/>
          <p:cNvSpPr/>
          <p:nvPr/>
        </p:nvSpPr>
        <p:spPr>
          <a:xfrm>
            <a:off x="1905000" y="2743200"/>
            <a:ext cx="2743200" cy="685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MANUFACTURERS and DESIGNERS</a:t>
            </a:r>
            <a:endParaRPr lang="en-US" dirty="0"/>
          </a:p>
        </p:txBody>
      </p:sp>
      <p:sp>
        <p:nvSpPr>
          <p:cNvPr id="8" name="Rectangle 7"/>
          <p:cNvSpPr/>
          <p:nvPr/>
        </p:nvSpPr>
        <p:spPr>
          <a:xfrm>
            <a:off x="1981200" y="3886200"/>
            <a:ext cx="2667000" cy="685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t>GEMSTONE PROCESSORS and WHOLESALERS GEMDEALERS</a:t>
            </a:r>
            <a:endParaRPr lang="en-US" sz="1400" dirty="0"/>
          </a:p>
        </p:txBody>
      </p:sp>
      <p:sp>
        <p:nvSpPr>
          <p:cNvPr id="9" name="Flèche droite 8"/>
          <p:cNvSpPr/>
          <p:nvPr/>
        </p:nvSpPr>
        <p:spPr>
          <a:xfrm>
            <a:off x="6248400" y="2286000"/>
            <a:ext cx="914400" cy="152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lèche droite 9"/>
          <p:cNvSpPr/>
          <p:nvPr/>
        </p:nvSpPr>
        <p:spPr>
          <a:xfrm>
            <a:off x="5105400" y="3048000"/>
            <a:ext cx="2133600" cy="152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ZoneTexte 10"/>
          <p:cNvSpPr txBox="1"/>
          <p:nvPr/>
        </p:nvSpPr>
        <p:spPr>
          <a:xfrm>
            <a:off x="7315200" y="838200"/>
            <a:ext cx="16764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i="1" dirty="0" smtClean="0"/>
              <a:t>Final Value</a:t>
            </a:r>
            <a:endParaRPr lang="en-US" i="1" dirty="0"/>
          </a:p>
        </p:txBody>
      </p:sp>
      <p:sp>
        <p:nvSpPr>
          <p:cNvPr id="13" name="ZoneTexte 12"/>
          <p:cNvSpPr txBox="1"/>
          <p:nvPr/>
        </p:nvSpPr>
        <p:spPr>
          <a:xfrm>
            <a:off x="7315200" y="2057400"/>
            <a:ext cx="167640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i="1" dirty="0" err="1" smtClean="0"/>
              <a:t>Jewellery</a:t>
            </a:r>
            <a:endParaRPr lang="en-US" i="1" dirty="0" smtClean="0"/>
          </a:p>
          <a:p>
            <a:pPr algn="ctr"/>
            <a:r>
              <a:rPr lang="en-US" i="1" dirty="0" smtClean="0"/>
              <a:t>And</a:t>
            </a:r>
          </a:p>
          <a:p>
            <a:pPr algn="ctr"/>
            <a:r>
              <a:rPr lang="en-US" i="1" dirty="0" smtClean="0"/>
              <a:t>Manufacturing</a:t>
            </a:r>
          </a:p>
          <a:p>
            <a:pPr algn="ctr"/>
            <a:endParaRPr lang="en-US" i="1" dirty="0"/>
          </a:p>
        </p:txBody>
      </p:sp>
      <p:sp>
        <p:nvSpPr>
          <p:cNvPr id="14" name="Rectangle 13"/>
          <p:cNvSpPr/>
          <p:nvPr/>
        </p:nvSpPr>
        <p:spPr>
          <a:xfrm>
            <a:off x="1981200" y="4953000"/>
            <a:ext cx="2667000" cy="838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MINERS</a:t>
            </a:r>
          </a:p>
          <a:p>
            <a:pPr algn="ctr"/>
            <a:r>
              <a:rPr lang="en-US" sz="1400" dirty="0" smtClean="0"/>
              <a:t>ASM, Medium Scale and Large Scale Mining</a:t>
            </a:r>
            <a:endParaRPr lang="en-US" sz="1400" dirty="0"/>
          </a:p>
        </p:txBody>
      </p:sp>
      <p:sp>
        <p:nvSpPr>
          <p:cNvPr id="15" name="Flèche droite 14"/>
          <p:cNvSpPr/>
          <p:nvPr/>
        </p:nvSpPr>
        <p:spPr>
          <a:xfrm>
            <a:off x="5029200" y="5486400"/>
            <a:ext cx="2286000" cy="152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Flèche droite 15"/>
          <p:cNvSpPr/>
          <p:nvPr/>
        </p:nvSpPr>
        <p:spPr>
          <a:xfrm>
            <a:off x="5029200" y="4419600"/>
            <a:ext cx="2286000" cy="152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ZoneTexte 16"/>
          <p:cNvSpPr txBox="1"/>
          <p:nvPr/>
        </p:nvSpPr>
        <p:spPr>
          <a:xfrm>
            <a:off x="7924800" y="4343400"/>
            <a:ext cx="914400" cy="369332"/>
          </a:xfrm>
          <a:prstGeom prst="rect">
            <a:avLst/>
          </a:prstGeom>
          <a:noFill/>
        </p:spPr>
        <p:txBody>
          <a:bodyPr wrap="square" rtlCol="0">
            <a:spAutoFit/>
          </a:bodyPr>
          <a:lstStyle/>
          <a:p>
            <a:endParaRPr lang="en-US" dirty="0"/>
          </a:p>
        </p:txBody>
      </p:sp>
      <p:sp>
        <p:nvSpPr>
          <p:cNvPr id="18" name="ZoneTexte 17"/>
          <p:cNvSpPr txBox="1"/>
          <p:nvPr/>
        </p:nvSpPr>
        <p:spPr>
          <a:xfrm>
            <a:off x="7391400" y="4267200"/>
            <a:ext cx="1600200"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i="1" dirty="0" smtClean="0"/>
              <a:t>Extraction and processing</a:t>
            </a:r>
          </a:p>
          <a:p>
            <a:pPr algn="ctr"/>
            <a:r>
              <a:rPr lang="en-US" i="1" dirty="0" smtClean="0"/>
              <a:t>(including gold and diamond)</a:t>
            </a:r>
            <a:endParaRPr lang="en-US" i="1" dirty="0"/>
          </a:p>
        </p:txBody>
      </p:sp>
      <p:sp>
        <p:nvSpPr>
          <p:cNvPr id="19" name="Flèche droite 18"/>
          <p:cNvSpPr/>
          <p:nvPr/>
        </p:nvSpPr>
        <p:spPr>
          <a:xfrm>
            <a:off x="4953000" y="1066800"/>
            <a:ext cx="2286000" cy="152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4" name="Connecteur droit avec flèche 33"/>
          <p:cNvCxnSpPr>
            <a:stCxn id="2" idx="2"/>
            <a:endCxn id="3" idx="0"/>
          </p:cNvCxnSpPr>
          <p:nvPr/>
        </p:nvCxnSpPr>
        <p:spPr>
          <a:xfrm rot="5400000">
            <a:off x="3124200" y="1485900"/>
            <a:ext cx="3810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5" name="Connecteur droit avec flèche 34"/>
          <p:cNvCxnSpPr/>
          <p:nvPr/>
        </p:nvCxnSpPr>
        <p:spPr>
          <a:xfrm rot="5400000">
            <a:off x="3086894" y="2551906"/>
            <a:ext cx="3810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6" name="Connecteur droit avec flèche 35"/>
          <p:cNvCxnSpPr/>
          <p:nvPr/>
        </p:nvCxnSpPr>
        <p:spPr>
          <a:xfrm rot="5400000">
            <a:off x="3086894" y="3694906"/>
            <a:ext cx="3810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7" name="Connecteur droit avec flèche 36"/>
          <p:cNvCxnSpPr/>
          <p:nvPr/>
        </p:nvCxnSpPr>
        <p:spPr>
          <a:xfrm rot="5400000">
            <a:off x="3086894" y="4761706"/>
            <a:ext cx="3810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8" name="Connecteur droit avec flèche 37"/>
          <p:cNvCxnSpPr/>
          <p:nvPr/>
        </p:nvCxnSpPr>
        <p:spPr>
          <a:xfrm>
            <a:off x="3276600" y="1295400"/>
            <a:ext cx="1371600" cy="304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1" name="Connecteur droit avec flèche 40"/>
          <p:cNvCxnSpPr>
            <a:stCxn id="2" idx="2"/>
          </p:cNvCxnSpPr>
          <p:nvPr/>
        </p:nvCxnSpPr>
        <p:spPr>
          <a:xfrm rot="5400000">
            <a:off x="2419350" y="704850"/>
            <a:ext cx="304800" cy="14859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a:t>
            </a:r>
            <a:endParaRPr lang="en-US" dirty="0"/>
          </a:p>
        </p:txBody>
      </p:sp>
      <p:sp>
        <p:nvSpPr>
          <p:cNvPr id="3" name="Content Placeholder 2"/>
          <p:cNvSpPr>
            <a:spLocks noGrp="1"/>
          </p:cNvSpPr>
          <p:nvPr>
            <p:ph idx="1"/>
          </p:nvPr>
        </p:nvSpPr>
        <p:spPr>
          <a:xfrm>
            <a:off x="381000" y="1371600"/>
            <a:ext cx="8229600" cy="4525963"/>
          </a:xfrm>
        </p:spPr>
        <p:txBody>
          <a:bodyPr/>
          <a:lstStyle/>
          <a:p>
            <a:r>
              <a:rPr lang="en-US" dirty="0" smtClean="0"/>
              <a:t>Rarity </a:t>
            </a:r>
          </a:p>
          <a:p>
            <a:endParaRPr lang="en-US" dirty="0" smtClean="0"/>
          </a:p>
          <a:p>
            <a:r>
              <a:rPr lang="en-US" dirty="0" smtClean="0"/>
              <a:t>Clarity</a:t>
            </a:r>
          </a:p>
          <a:p>
            <a:endParaRPr lang="en-US" dirty="0" smtClean="0"/>
          </a:p>
          <a:p>
            <a:r>
              <a:rPr lang="en-US" dirty="0" smtClean="0"/>
              <a:t>Ethics</a:t>
            </a:r>
          </a:p>
          <a:p>
            <a:pPr>
              <a:buNone/>
            </a:pPr>
            <a:endParaRPr lang="en-US" dirty="0"/>
          </a:p>
        </p:txBody>
      </p:sp>
      <p:pic>
        <p:nvPicPr>
          <p:cNvPr id="1029" name="Picture 5" descr="C:\Users\Jean Clausw\Pictures\rubellite-tourmaline-05012009-1-1.jpg"/>
          <p:cNvPicPr>
            <a:picLocks noChangeAspect="1" noChangeArrowheads="1"/>
          </p:cNvPicPr>
          <p:nvPr/>
        </p:nvPicPr>
        <p:blipFill>
          <a:blip r:embed="rId2" cstate="print"/>
          <a:srcRect/>
          <a:stretch>
            <a:fillRect/>
          </a:stretch>
        </p:blipFill>
        <p:spPr bwMode="auto">
          <a:xfrm>
            <a:off x="4572000" y="3048000"/>
            <a:ext cx="1209675" cy="1414463"/>
          </a:xfrm>
          <a:prstGeom prst="rect">
            <a:avLst/>
          </a:prstGeom>
          <a:noFill/>
        </p:spPr>
      </p:pic>
      <p:pic>
        <p:nvPicPr>
          <p:cNvPr id="1033" name="Picture 9" descr="C:\Users\Jean Clausw\Desktop\tanzanite_xtal.jpg"/>
          <p:cNvPicPr>
            <a:picLocks noChangeAspect="1" noChangeArrowheads="1"/>
          </p:cNvPicPr>
          <p:nvPr/>
        </p:nvPicPr>
        <p:blipFill>
          <a:blip r:embed="rId3" cstate="print"/>
          <a:srcRect/>
          <a:stretch>
            <a:fillRect/>
          </a:stretch>
        </p:blipFill>
        <p:spPr bwMode="auto">
          <a:xfrm>
            <a:off x="6096000" y="3200400"/>
            <a:ext cx="1179841" cy="1148980"/>
          </a:xfrm>
          <a:prstGeom prst="rect">
            <a:avLst/>
          </a:prstGeom>
          <a:noFill/>
        </p:spPr>
      </p:pic>
      <p:pic>
        <p:nvPicPr>
          <p:cNvPr id="1034" name="Picture 10" descr="C:\Users\Jean Clausw\Desktop\Tourmaline-paraiba-055.jpg"/>
          <p:cNvPicPr>
            <a:picLocks noChangeAspect="1" noChangeArrowheads="1"/>
          </p:cNvPicPr>
          <p:nvPr/>
        </p:nvPicPr>
        <p:blipFill>
          <a:blip r:embed="rId4" cstate="print"/>
          <a:srcRect/>
          <a:stretch>
            <a:fillRect/>
          </a:stretch>
        </p:blipFill>
        <p:spPr bwMode="auto">
          <a:xfrm>
            <a:off x="3048000" y="3352800"/>
            <a:ext cx="1208070" cy="1151981"/>
          </a:xfrm>
          <a:prstGeom prst="rect">
            <a:avLst/>
          </a:prstGeom>
          <a:noFill/>
        </p:spPr>
      </p:pic>
      <p:pic>
        <p:nvPicPr>
          <p:cNvPr id="19" name="Image 18" descr="2_08-emerald-cut.jpg"/>
          <p:cNvPicPr>
            <a:picLocks noChangeAspect="1"/>
          </p:cNvPicPr>
          <p:nvPr/>
        </p:nvPicPr>
        <p:blipFill>
          <a:blip r:embed="rId5" cstate="print"/>
          <a:stretch>
            <a:fillRect/>
          </a:stretch>
        </p:blipFill>
        <p:spPr>
          <a:xfrm>
            <a:off x="6019800" y="1295400"/>
            <a:ext cx="1066800" cy="1066800"/>
          </a:xfrm>
          <a:prstGeom prst="rect">
            <a:avLst/>
          </a:prstGeom>
        </p:spPr>
      </p:pic>
      <p:pic>
        <p:nvPicPr>
          <p:cNvPr id="21" name="Image 20" descr="Canary tourmaline.jpg"/>
          <p:cNvPicPr>
            <a:picLocks noChangeAspect="1"/>
          </p:cNvPicPr>
          <p:nvPr/>
        </p:nvPicPr>
        <p:blipFill>
          <a:blip r:embed="rId6" cstate="print"/>
          <a:stretch>
            <a:fillRect/>
          </a:stretch>
        </p:blipFill>
        <p:spPr>
          <a:xfrm>
            <a:off x="1066800" y="4876800"/>
            <a:ext cx="1295400" cy="1315484"/>
          </a:xfrm>
          <a:prstGeom prst="rect">
            <a:avLst/>
          </a:prstGeom>
        </p:spPr>
      </p:pic>
      <p:pic>
        <p:nvPicPr>
          <p:cNvPr id="22" name="Image 21" descr="ruby.jpg"/>
          <p:cNvPicPr>
            <a:picLocks noChangeAspect="1"/>
          </p:cNvPicPr>
          <p:nvPr/>
        </p:nvPicPr>
        <p:blipFill>
          <a:blip r:embed="rId7" cstate="print"/>
          <a:stretch>
            <a:fillRect/>
          </a:stretch>
        </p:blipFill>
        <p:spPr>
          <a:xfrm>
            <a:off x="3429000" y="1295400"/>
            <a:ext cx="1126621" cy="1066800"/>
          </a:xfrm>
          <a:prstGeom prst="rect">
            <a:avLst/>
          </a:prstGeom>
        </p:spPr>
      </p:pic>
      <p:pic>
        <p:nvPicPr>
          <p:cNvPr id="24" name="Image 23" descr="saph.jpg"/>
          <p:cNvPicPr>
            <a:picLocks noChangeAspect="1"/>
          </p:cNvPicPr>
          <p:nvPr/>
        </p:nvPicPr>
        <p:blipFill>
          <a:blip r:embed="rId8" cstate="print"/>
          <a:stretch>
            <a:fillRect/>
          </a:stretch>
        </p:blipFill>
        <p:spPr>
          <a:xfrm>
            <a:off x="4648200" y="1295400"/>
            <a:ext cx="1256231" cy="1066800"/>
          </a:xfrm>
          <a:prstGeom prst="rect">
            <a:avLst/>
          </a:prstGeom>
        </p:spPr>
      </p:pic>
      <p:pic>
        <p:nvPicPr>
          <p:cNvPr id="25" name="Image 24" descr="tourm chrome.jpg"/>
          <p:cNvPicPr>
            <a:picLocks noChangeAspect="1"/>
          </p:cNvPicPr>
          <p:nvPr/>
        </p:nvPicPr>
        <p:blipFill>
          <a:blip r:embed="rId9" cstate="print"/>
          <a:stretch>
            <a:fillRect/>
          </a:stretch>
        </p:blipFill>
        <p:spPr>
          <a:xfrm>
            <a:off x="2819400" y="4876800"/>
            <a:ext cx="1371600" cy="1379178"/>
          </a:xfrm>
          <a:prstGeom prst="rect">
            <a:avLst/>
          </a:prstGeom>
        </p:spPr>
      </p:pic>
      <p:pic>
        <p:nvPicPr>
          <p:cNvPr id="26" name="Image 25" descr="aqua.jpg"/>
          <p:cNvPicPr>
            <a:picLocks noChangeAspect="1"/>
          </p:cNvPicPr>
          <p:nvPr/>
        </p:nvPicPr>
        <p:blipFill>
          <a:blip r:embed="rId10" cstate="print"/>
          <a:stretch>
            <a:fillRect/>
          </a:stretch>
        </p:blipFill>
        <p:spPr>
          <a:xfrm>
            <a:off x="4495800" y="4876800"/>
            <a:ext cx="1524000" cy="1306286"/>
          </a:xfrm>
          <a:prstGeom prst="rect">
            <a:avLst/>
          </a:prstGeom>
        </p:spPr>
      </p:pic>
      <p:pic>
        <p:nvPicPr>
          <p:cNvPr id="27" name="Image 26" descr="tourm rouge.jpg"/>
          <p:cNvPicPr>
            <a:picLocks noChangeAspect="1"/>
          </p:cNvPicPr>
          <p:nvPr/>
        </p:nvPicPr>
        <p:blipFill>
          <a:blip r:embed="rId11" cstate="print"/>
          <a:stretch>
            <a:fillRect/>
          </a:stretch>
        </p:blipFill>
        <p:spPr>
          <a:xfrm>
            <a:off x="6324600" y="4876800"/>
            <a:ext cx="1295400" cy="1295400"/>
          </a:xfrm>
          <a:prstGeom prst="rect">
            <a:avLst/>
          </a:prstGeo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sustains the value?</a:t>
            </a:r>
            <a:endParaRPr lang="en-US" dirty="0"/>
          </a:p>
        </p:txBody>
      </p:sp>
      <p:sp>
        <p:nvSpPr>
          <p:cNvPr id="3" name="Content Placeholder 2"/>
          <p:cNvSpPr>
            <a:spLocks noGrp="1"/>
          </p:cNvSpPr>
          <p:nvPr>
            <p:ph idx="1"/>
          </p:nvPr>
        </p:nvSpPr>
        <p:spPr/>
        <p:txBody>
          <a:bodyPr>
            <a:normAutofit/>
          </a:bodyPr>
          <a:lstStyle/>
          <a:p>
            <a:r>
              <a:rPr lang="en-US" dirty="0" smtClean="0"/>
              <a:t>UNLIKE GOLD , NOT A COMMODITY</a:t>
            </a:r>
          </a:p>
          <a:p>
            <a:r>
              <a:rPr lang="en-US" dirty="0" smtClean="0"/>
              <a:t>UNLIKE DIAMONDS NO CENTRALIZED MARKETING AND MARKET PRICE CONTROL</a:t>
            </a:r>
          </a:p>
          <a:p>
            <a:r>
              <a:rPr lang="en-US" dirty="0" smtClean="0"/>
              <a:t>VALUE BASED ON REGIONAL AND SEASONAL MARKETING AND BRANDING STRATEGIES</a:t>
            </a:r>
          </a:p>
          <a:p>
            <a:r>
              <a:rPr lang="en-US" dirty="0" smtClean="0"/>
              <a:t>SOCIAL CATEGORY  IMPACT</a:t>
            </a:r>
          </a:p>
          <a:p>
            <a:r>
              <a:rPr lang="en-US" dirty="0" smtClean="0"/>
              <a:t>INVESTMENT ONLY FOR TOP EXCEPTIONAL PIECES</a:t>
            </a:r>
          </a:p>
          <a:p>
            <a:endParaRPr lang="en-US" dirty="0" smtClean="0"/>
          </a:p>
          <a:p>
            <a:endParaRPr lang="en-US" dirty="0"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oneTexte 5"/>
          <p:cNvSpPr txBox="1">
            <a:spLocks noChangeArrowheads="1"/>
          </p:cNvSpPr>
          <p:nvPr/>
        </p:nvSpPr>
        <p:spPr bwMode="auto">
          <a:xfrm>
            <a:off x="0" y="4143375"/>
            <a:ext cx="9144000" cy="2554288"/>
          </a:xfrm>
          <a:prstGeom prst="rect">
            <a:avLst/>
          </a:prstGeom>
          <a:noFill/>
          <a:ln w="9525">
            <a:noFill/>
            <a:miter lim="800000"/>
            <a:headEnd/>
            <a:tailEnd/>
          </a:ln>
        </p:spPr>
        <p:txBody>
          <a:bodyPr>
            <a:spAutoFit/>
          </a:bodyPr>
          <a:lstStyle/>
          <a:p>
            <a:r>
              <a:rPr lang="fr-FR" sz="1000" b="1"/>
              <a:t>AFRICA		                                ASIA	                                                 AMERICAS                          EUROPA                 OCEANIA</a:t>
            </a:r>
          </a:p>
          <a:p>
            <a:endParaRPr lang="fr-FR" sz="1000" b="1"/>
          </a:p>
          <a:p>
            <a:r>
              <a:rPr lang="fr-FR" sz="1000" b="1"/>
              <a:t>	   	</a:t>
            </a:r>
            <a:endParaRPr lang="fr-FR" sz="1000" b="1" u="sng"/>
          </a:p>
          <a:p>
            <a:r>
              <a:rPr lang="fr-FR" sz="1000"/>
              <a:t>	   	</a:t>
            </a:r>
          </a:p>
          <a:p>
            <a:r>
              <a:rPr lang="fr-FR" sz="1000"/>
              <a:t>			</a:t>
            </a:r>
          </a:p>
          <a:p>
            <a:r>
              <a:rPr lang="fr-FR" sz="1000"/>
              <a:t>	   	</a:t>
            </a:r>
          </a:p>
          <a:p>
            <a:r>
              <a:rPr lang="fr-FR" sz="1000"/>
              <a:t>	 		</a:t>
            </a:r>
          </a:p>
          <a:p>
            <a:r>
              <a:rPr lang="fr-FR" sz="1000"/>
              <a:t>			</a:t>
            </a:r>
          </a:p>
          <a:p>
            <a:r>
              <a:rPr lang="fr-FR" sz="1000"/>
              <a:t>	</a:t>
            </a:r>
          </a:p>
          <a:p>
            <a:r>
              <a:rPr lang="fr-FR" sz="1000"/>
              <a:t>	   	</a:t>
            </a:r>
            <a:endParaRPr lang="fr-FR" sz="1000" u="sng"/>
          </a:p>
          <a:p>
            <a:r>
              <a:rPr lang="fr-FR" sz="1000"/>
              <a:t>	   	</a:t>
            </a:r>
          </a:p>
          <a:p>
            <a:r>
              <a:rPr lang="fr-FR" sz="1000"/>
              <a:t>			</a:t>
            </a:r>
          </a:p>
          <a:p>
            <a:r>
              <a:rPr lang="fr-FR" sz="1000"/>
              <a:t>	</a:t>
            </a:r>
            <a:r>
              <a:rPr lang="fr-FR" sz="1000" b="1"/>
              <a:t>                            	</a:t>
            </a:r>
            <a:endParaRPr lang="fr-FR" sz="1000"/>
          </a:p>
          <a:p>
            <a:r>
              <a:rPr lang="fr-FR" sz="1000"/>
              <a:t>	   		</a:t>
            </a:r>
          </a:p>
          <a:p>
            <a:r>
              <a:rPr lang="fr-FR" sz="1000"/>
              <a:t>	   		</a:t>
            </a:r>
          </a:p>
          <a:p>
            <a:r>
              <a:rPr lang="fr-FR" sz="1000"/>
              <a:t>		</a:t>
            </a:r>
            <a:endParaRPr lang="fr-FR"/>
          </a:p>
        </p:txBody>
      </p:sp>
      <p:sp>
        <p:nvSpPr>
          <p:cNvPr id="8195" name="ZoneTexte 10"/>
          <p:cNvSpPr txBox="1">
            <a:spLocks noChangeArrowheads="1"/>
          </p:cNvSpPr>
          <p:nvPr/>
        </p:nvSpPr>
        <p:spPr bwMode="auto">
          <a:xfrm>
            <a:off x="0" y="4286250"/>
            <a:ext cx="1000125" cy="2108200"/>
          </a:xfrm>
          <a:prstGeom prst="rect">
            <a:avLst/>
          </a:prstGeom>
          <a:noFill/>
          <a:ln w="9525">
            <a:noFill/>
            <a:miter lim="800000"/>
            <a:headEnd/>
            <a:tailEnd/>
          </a:ln>
        </p:spPr>
        <p:txBody>
          <a:bodyPr>
            <a:spAutoFit/>
          </a:bodyPr>
          <a:lstStyle/>
          <a:p>
            <a:r>
              <a:rPr lang="fr-FR" sz="1000" u="sng"/>
              <a:t>East Africa  </a:t>
            </a:r>
            <a:r>
              <a:rPr lang="fr-FR" sz="1000"/>
              <a:t>Ethiopia</a:t>
            </a:r>
          </a:p>
          <a:p>
            <a:r>
              <a:rPr lang="fr-FR" sz="1100"/>
              <a:t>Somalia</a:t>
            </a:r>
            <a:r>
              <a:rPr lang="fr-FR" sz="1000"/>
              <a:t> Madagascar Kenya </a:t>
            </a:r>
          </a:p>
          <a:p>
            <a:r>
              <a:rPr lang="fr-FR" sz="1000"/>
              <a:t>Uganda </a:t>
            </a:r>
          </a:p>
          <a:p>
            <a:r>
              <a:rPr lang="fr-FR" sz="1000"/>
              <a:t>Tanzania Mozambique Zambia </a:t>
            </a:r>
          </a:p>
          <a:p>
            <a:r>
              <a:rPr lang="fr-FR" sz="1000"/>
              <a:t>Zimbabwe </a:t>
            </a:r>
          </a:p>
          <a:p>
            <a:r>
              <a:rPr lang="fr-FR" sz="1000"/>
              <a:t>Malawi </a:t>
            </a:r>
          </a:p>
          <a:p>
            <a:r>
              <a:rPr lang="fr-FR" sz="1000"/>
              <a:t>Rwanda </a:t>
            </a:r>
          </a:p>
          <a:p>
            <a:endParaRPr lang="fr-FR" sz="1000"/>
          </a:p>
        </p:txBody>
      </p:sp>
      <p:sp>
        <p:nvSpPr>
          <p:cNvPr id="8196" name="ZoneTexte 11"/>
          <p:cNvSpPr txBox="1">
            <a:spLocks noChangeArrowheads="1"/>
          </p:cNvSpPr>
          <p:nvPr/>
        </p:nvSpPr>
        <p:spPr bwMode="auto">
          <a:xfrm>
            <a:off x="1214438" y="4286250"/>
            <a:ext cx="1285875" cy="1784350"/>
          </a:xfrm>
          <a:prstGeom prst="rect">
            <a:avLst/>
          </a:prstGeom>
          <a:noFill/>
          <a:ln w="9525">
            <a:noFill/>
            <a:miter lim="800000"/>
            <a:headEnd/>
            <a:tailEnd/>
          </a:ln>
        </p:spPr>
        <p:txBody>
          <a:bodyPr>
            <a:spAutoFit/>
          </a:bodyPr>
          <a:lstStyle/>
          <a:p>
            <a:r>
              <a:rPr lang="fr-FR" sz="1000" b="1" u="sng"/>
              <a:t>Central  Africa </a:t>
            </a:r>
          </a:p>
          <a:p>
            <a:r>
              <a:rPr lang="fr-FR" sz="1000"/>
              <a:t>Congo  </a:t>
            </a:r>
          </a:p>
          <a:p>
            <a:r>
              <a:rPr lang="fr-FR" sz="1000"/>
              <a:t>Angola</a:t>
            </a:r>
          </a:p>
          <a:p>
            <a:endParaRPr lang="fr-FR" sz="1000"/>
          </a:p>
          <a:p>
            <a:r>
              <a:rPr lang="en-US" sz="1000" b="1" u="sng"/>
              <a:t>West Africa</a:t>
            </a:r>
          </a:p>
          <a:p>
            <a:r>
              <a:rPr lang="en-US" sz="1000"/>
              <a:t>Nigeria </a:t>
            </a:r>
          </a:p>
          <a:p>
            <a:r>
              <a:rPr lang="en-US" sz="1000"/>
              <a:t>Mali </a:t>
            </a:r>
          </a:p>
          <a:p>
            <a:endParaRPr lang="en-US" sz="1000" b="1" u="sng"/>
          </a:p>
          <a:p>
            <a:r>
              <a:rPr lang="en-US" sz="1000" b="1" u="sng"/>
              <a:t>South Africa </a:t>
            </a:r>
            <a:endParaRPr lang="en-US" sz="1000"/>
          </a:p>
          <a:p>
            <a:r>
              <a:rPr lang="en-US" sz="1000"/>
              <a:t>Namibia </a:t>
            </a:r>
          </a:p>
          <a:p>
            <a:r>
              <a:rPr lang="en-US" sz="1000"/>
              <a:t>South Africa</a:t>
            </a:r>
            <a:endParaRPr lang="fr-FR" sz="1000"/>
          </a:p>
        </p:txBody>
      </p:sp>
      <p:sp>
        <p:nvSpPr>
          <p:cNvPr id="8197" name="ZoneTexte 12"/>
          <p:cNvSpPr txBox="1">
            <a:spLocks noChangeArrowheads="1"/>
          </p:cNvSpPr>
          <p:nvPr/>
        </p:nvSpPr>
        <p:spPr bwMode="auto">
          <a:xfrm>
            <a:off x="2714625" y="4303713"/>
            <a:ext cx="1071563" cy="2400300"/>
          </a:xfrm>
          <a:prstGeom prst="rect">
            <a:avLst/>
          </a:prstGeom>
          <a:noFill/>
          <a:ln w="9525">
            <a:noFill/>
            <a:miter lim="800000"/>
            <a:headEnd/>
            <a:tailEnd/>
          </a:ln>
        </p:spPr>
        <p:txBody>
          <a:bodyPr>
            <a:spAutoFit/>
          </a:bodyPr>
          <a:lstStyle/>
          <a:p>
            <a:r>
              <a:rPr lang="fr-FR" sz="1000" b="1" u="sng"/>
              <a:t>Central Asia  </a:t>
            </a:r>
            <a:r>
              <a:rPr lang="fr-FR" sz="1000"/>
              <a:t>Afghanistan Tajikistan Kazakhstan </a:t>
            </a:r>
          </a:p>
          <a:p>
            <a:r>
              <a:rPr lang="fr-FR" sz="1000"/>
              <a:t>Pakistan </a:t>
            </a:r>
          </a:p>
          <a:p>
            <a:endParaRPr lang="fr-FR" sz="1000" b="1" i="1"/>
          </a:p>
          <a:p>
            <a:r>
              <a:rPr lang="fr-FR" sz="1000" b="1" u="sng"/>
              <a:t>Eastern  Asia  </a:t>
            </a:r>
            <a:r>
              <a:rPr lang="fr-FR" sz="1000"/>
              <a:t>China </a:t>
            </a:r>
          </a:p>
          <a:p>
            <a:r>
              <a:rPr lang="fr-FR" sz="1000"/>
              <a:t>India </a:t>
            </a:r>
          </a:p>
          <a:p>
            <a:r>
              <a:rPr lang="fr-FR" sz="1000"/>
              <a:t>Sri Lanka</a:t>
            </a:r>
          </a:p>
          <a:p>
            <a:r>
              <a:rPr lang="fr-FR" sz="1000"/>
              <a:t>Burma </a:t>
            </a:r>
          </a:p>
          <a:p>
            <a:r>
              <a:rPr lang="fr-FR" sz="1000"/>
              <a:t>Vietnam Thailand Cambodia </a:t>
            </a:r>
          </a:p>
          <a:p>
            <a:r>
              <a:rPr lang="fr-FR" sz="1000"/>
              <a:t>Laos</a:t>
            </a:r>
          </a:p>
        </p:txBody>
      </p:sp>
      <p:sp>
        <p:nvSpPr>
          <p:cNvPr id="8198" name="ZoneTexte 13"/>
          <p:cNvSpPr txBox="1">
            <a:spLocks noChangeArrowheads="1"/>
          </p:cNvSpPr>
          <p:nvPr/>
        </p:nvSpPr>
        <p:spPr bwMode="auto">
          <a:xfrm>
            <a:off x="5357813" y="4303713"/>
            <a:ext cx="1928812" cy="2554287"/>
          </a:xfrm>
          <a:prstGeom prst="rect">
            <a:avLst/>
          </a:prstGeom>
          <a:noFill/>
          <a:ln w="9525">
            <a:noFill/>
            <a:miter lim="800000"/>
            <a:headEnd/>
            <a:tailEnd/>
          </a:ln>
        </p:spPr>
        <p:txBody>
          <a:bodyPr>
            <a:spAutoFit/>
          </a:bodyPr>
          <a:lstStyle/>
          <a:p>
            <a:r>
              <a:rPr lang="fr-FR" sz="1000" b="1" u="sng"/>
              <a:t>North America</a:t>
            </a:r>
          </a:p>
          <a:p>
            <a:r>
              <a:rPr lang="fr-FR" sz="1000"/>
              <a:t>USA </a:t>
            </a:r>
          </a:p>
          <a:p>
            <a:r>
              <a:rPr lang="fr-FR" sz="1000"/>
              <a:t>Canada </a:t>
            </a:r>
          </a:p>
          <a:p>
            <a:r>
              <a:rPr lang="fr-FR" sz="1000" b="1"/>
              <a:t>Greenland</a:t>
            </a:r>
          </a:p>
          <a:p>
            <a:r>
              <a:rPr lang="fr-FR" sz="1000"/>
              <a:t>Mexico </a:t>
            </a:r>
          </a:p>
          <a:p>
            <a:endParaRPr lang="fr-FR" sz="1000" b="1" i="1"/>
          </a:p>
          <a:p>
            <a:r>
              <a:rPr lang="fr-FR" sz="1000" b="1" u="sng"/>
              <a:t>Central America  </a:t>
            </a:r>
          </a:p>
          <a:p>
            <a:r>
              <a:rPr lang="fr-FR" sz="1000"/>
              <a:t>Dominican Rep.</a:t>
            </a:r>
          </a:p>
          <a:p>
            <a:r>
              <a:rPr lang="fr-FR" sz="1000"/>
              <a:t>Guatemala </a:t>
            </a:r>
          </a:p>
          <a:p>
            <a:r>
              <a:rPr lang="fr-FR" sz="1000"/>
              <a:t>Honduras</a:t>
            </a:r>
          </a:p>
          <a:p>
            <a:endParaRPr lang="fr-FR" sz="1000" b="1" i="1"/>
          </a:p>
          <a:p>
            <a:r>
              <a:rPr lang="fr-FR" sz="1000" b="1" u="sng"/>
              <a:t>South America  </a:t>
            </a:r>
          </a:p>
          <a:p>
            <a:r>
              <a:rPr lang="fr-FR" sz="1000"/>
              <a:t>Colombia 	     Uruguay</a:t>
            </a:r>
          </a:p>
          <a:p>
            <a:r>
              <a:rPr lang="fr-FR" sz="1000"/>
              <a:t>Peru 	      Chile</a:t>
            </a:r>
          </a:p>
          <a:p>
            <a:r>
              <a:rPr lang="fr-FR" sz="1000"/>
              <a:t>Bolivia 	      Argentina</a:t>
            </a:r>
          </a:p>
          <a:p>
            <a:r>
              <a:rPr lang="fr-FR" sz="1000"/>
              <a:t>Brazil  </a:t>
            </a:r>
          </a:p>
        </p:txBody>
      </p:sp>
      <p:sp>
        <p:nvSpPr>
          <p:cNvPr id="8199" name="ZoneTexte 14"/>
          <p:cNvSpPr txBox="1">
            <a:spLocks noChangeArrowheads="1"/>
          </p:cNvSpPr>
          <p:nvPr/>
        </p:nvSpPr>
        <p:spPr bwMode="auto">
          <a:xfrm>
            <a:off x="6929438" y="4286250"/>
            <a:ext cx="928687" cy="400050"/>
          </a:xfrm>
          <a:prstGeom prst="rect">
            <a:avLst/>
          </a:prstGeom>
          <a:noFill/>
          <a:ln w="9525">
            <a:noFill/>
            <a:miter lim="800000"/>
            <a:headEnd/>
            <a:tailEnd/>
          </a:ln>
        </p:spPr>
        <p:txBody>
          <a:bodyPr>
            <a:spAutoFit/>
          </a:bodyPr>
          <a:lstStyle/>
          <a:p>
            <a:r>
              <a:rPr lang="fr-FR" sz="1000"/>
              <a:t>Czech Rep. Russia</a:t>
            </a:r>
          </a:p>
        </p:txBody>
      </p:sp>
      <p:sp>
        <p:nvSpPr>
          <p:cNvPr id="8200" name="ZoneTexte 15"/>
          <p:cNvSpPr txBox="1">
            <a:spLocks noChangeArrowheads="1"/>
          </p:cNvSpPr>
          <p:nvPr/>
        </p:nvSpPr>
        <p:spPr bwMode="auto">
          <a:xfrm>
            <a:off x="8072438" y="4286250"/>
            <a:ext cx="857250" cy="246063"/>
          </a:xfrm>
          <a:prstGeom prst="rect">
            <a:avLst/>
          </a:prstGeom>
          <a:noFill/>
          <a:ln w="9525">
            <a:noFill/>
            <a:miter lim="800000"/>
            <a:headEnd/>
            <a:tailEnd/>
          </a:ln>
        </p:spPr>
        <p:txBody>
          <a:bodyPr>
            <a:spAutoFit/>
          </a:bodyPr>
          <a:lstStyle/>
          <a:p>
            <a:r>
              <a:rPr lang="fr-FR" sz="1000"/>
              <a:t>Australia</a:t>
            </a:r>
          </a:p>
        </p:txBody>
      </p:sp>
      <p:sp>
        <p:nvSpPr>
          <p:cNvPr id="8201" name="ZoneTexte 17"/>
          <p:cNvSpPr txBox="1">
            <a:spLocks noChangeArrowheads="1"/>
          </p:cNvSpPr>
          <p:nvPr/>
        </p:nvSpPr>
        <p:spPr bwMode="auto">
          <a:xfrm>
            <a:off x="3929063" y="4286250"/>
            <a:ext cx="928687" cy="554038"/>
          </a:xfrm>
          <a:prstGeom prst="rect">
            <a:avLst/>
          </a:prstGeom>
          <a:noFill/>
          <a:ln w="9525">
            <a:noFill/>
            <a:miter lim="800000"/>
            <a:headEnd/>
            <a:tailEnd/>
          </a:ln>
        </p:spPr>
        <p:txBody>
          <a:bodyPr>
            <a:spAutoFit/>
          </a:bodyPr>
          <a:lstStyle/>
          <a:p>
            <a:r>
              <a:rPr lang="en-US" sz="1000" b="1" u="sng"/>
              <a:t>Middle East</a:t>
            </a:r>
          </a:p>
          <a:p>
            <a:r>
              <a:rPr lang="en-US" sz="1000"/>
              <a:t>Iran</a:t>
            </a:r>
          </a:p>
          <a:p>
            <a:r>
              <a:rPr lang="en-US" sz="1000"/>
              <a:t>Turquey</a:t>
            </a:r>
          </a:p>
        </p:txBody>
      </p:sp>
      <p:pic>
        <p:nvPicPr>
          <p:cNvPr id="8202" name="Image 18" descr="world map of gemstones supplies.jpg"/>
          <p:cNvPicPr>
            <a:picLocks noChangeAspect="1"/>
          </p:cNvPicPr>
          <p:nvPr/>
        </p:nvPicPr>
        <p:blipFill>
          <a:blip r:embed="rId2" cstate="print"/>
          <a:srcRect/>
          <a:stretch>
            <a:fillRect/>
          </a:stretch>
        </p:blipFill>
        <p:spPr bwMode="auto">
          <a:xfrm>
            <a:off x="304800" y="609600"/>
            <a:ext cx="8455025" cy="3414713"/>
          </a:xfrm>
          <a:prstGeom prst="rect">
            <a:avLst/>
          </a:prstGeom>
          <a:noFill/>
          <a:ln w="9525">
            <a:noFill/>
            <a:miter lim="800000"/>
            <a:headEnd/>
            <a:tailEnd/>
          </a:ln>
        </p:spPr>
      </p:pic>
      <p:sp>
        <p:nvSpPr>
          <p:cNvPr id="8203" name="ZoneTexte 16"/>
          <p:cNvSpPr txBox="1">
            <a:spLocks noChangeArrowheads="1"/>
          </p:cNvSpPr>
          <p:nvPr/>
        </p:nvSpPr>
        <p:spPr bwMode="auto">
          <a:xfrm>
            <a:off x="1857375" y="0"/>
            <a:ext cx="5143500" cy="369888"/>
          </a:xfrm>
          <a:prstGeom prst="rect">
            <a:avLst/>
          </a:prstGeom>
          <a:noFill/>
          <a:ln w="9525">
            <a:noFill/>
            <a:miter lim="800000"/>
            <a:headEnd/>
            <a:tailEnd/>
          </a:ln>
        </p:spPr>
        <p:txBody>
          <a:bodyPr>
            <a:spAutoFit/>
          </a:bodyPr>
          <a:lstStyle/>
          <a:p>
            <a:r>
              <a:rPr lang="fr-FR" b="1"/>
              <a:t>47  MAIN GEMSTONE SUPPLIER COUNTRIES</a:t>
            </a:r>
            <a:endParaRPr lang="en-US" b="1"/>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sentation Basel Rapaport">
  <a:themeElements>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Basel Rapaport</Template>
  <TotalTime>307</TotalTime>
  <Words>683</Words>
  <Application>Microsoft Office PowerPoint</Application>
  <PresentationFormat>Presentación en pantalla (4:3)</PresentationFormat>
  <Paragraphs>225</Paragraphs>
  <Slides>21</Slides>
  <Notes>4</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Presentation Basel Rapaport</vt:lpstr>
      <vt:lpstr>     COLORED GEMSTONES  From mine to market ETHICAL TRADE and MINING  Certification CHALLENGES </vt:lpstr>
      <vt:lpstr>Market Value factors</vt:lpstr>
      <vt:lpstr>FAIR TRADE DEFINITION</vt:lpstr>
      <vt:lpstr> Currently accepted definition of Fair Trade </vt:lpstr>
      <vt:lpstr>Fair Trade Principles</vt:lpstr>
      <vt:lpstr>Diapositiva 6</vt:lpstr>
      <vt:lpstr>Value</vt:lpstr>
      <vt:lpstr>What sustains the value?</vt:lpstr>
      <vt:lpstr>Diapositiva 9</vt:lpstr>
      <vt:lpstr>FACTS</vt:lpstr>
      <vt:lpstr>ASM ISSUES</vt:lpstr>
      <vt:lpstr>OPEN PIT EMERALD MINING High level damage to the environment </vt:lpstr>
      <vt:lpstr>SPESSARTITE ASM Dangerous work conditions    </vt:lpstr>
      <vt:lpstr>PRINCIPLE OF CERTIFICATION FOR ETHICAL MINING</vt:lpstr>
      <vt:lpstr>FAIR TRADE AND THE GEMTONE SUPPLY CHAIN</vt:lpstr>
      <vt:lpstr>MAIN ISSUES TO BE ADDRESSED AT MINE SITES</vt:lpstr>
      <vt:lpstr>Diapositiva 17</vt:lpstr>
      <vt:lpstr>Diapositiva 18</vt:lpstr>
      <vt:lpstr>Diapositiva 19</vt:lpstr>
      <vt:lpstr>Diapositiva 20</vt:lpstr>
      <vt:lpstr> ETHICAL TRADE AND CSR LINKAGES  WITH PRODUCING COUNTRIES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COLORED GEMSTONES  From mine to market ETHICAL TRADE AND MINING CHALLENGES</dc:title>
  <dc:creator>JEAN CLAUDE</dc:creator>
  <cp:lastModifiedBy>JEAN CLAUDE</cp:lastModifiedBy>
  <cp:revision>47</cp:revision>
  <dcterms:created xsi:type="dcterms:W3CDTF">2010-03-16T21:42:49Z</dcterms:created>
  <dcterms:modified xsi:type="dcterms:W3CDTF">2010-04-01T21:19:39Z</dcterms:modified>
</cp:coreProperties>
</file>